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4287" r:id="rId2"/>
    <p:sldMasterId id="2147484296" r:id="rId3"/>
    <p:sldMasterId id="2147484304" r:id="rId4"/>
    <p:sldMasterId id="2147484313" r:id="rId5"/>
    <p:sldMasterId id="2147484332" r:id="rId6"/>
  </p:sldMasterIdLst>
  <p:notesMasterIdLst>
    <p:notesMasterId r:id="rId52"/>
  </p:notesMasterIdLst>
  <p:handoutMasterIdLst>
    <p:handoutMasterId r:id="rId53"/>
  </p:handoutMasterIdLst>
  <p:sldIdLst>
    <p:sldId id="447" r:id="rId7"/>
    <p:sldId id="257" r:id="rId8"/>
    <p:sldId id="412" r:id="rId9"/>
    <p:sldId id="453" r:id="rId10"/>
    <p:sldId id="431" r:id="rId11"/>
    <p:sldId id="454" r:id="rId12"/>
    <p:sldId id="457" r:id="rId13"/>
    <p:sldId id="459" r:id="rId14"/>
    <p:sldId id="437" r:id="rId15"/>
    <p:sldId id="475" r:id="rId16"/>
    <p:sldId id="474" r:id="rId17"/>
    <p:sldId id="476" r:id="rId18"/>
    <p:sldId id="477" r:id="rId19"/>
    <p:sldId id="478" r:id="rId20"/>
    <p:sldId id="479" r:id="rId21"/>
    <p:sldId id="480" r:id="rId22"/>
    <p:sldId id="481" r:id="rId23"/>
    <p:sldId id="482" r:id="rId24"/>
    <p:sldId id="483" r:id="rId25"/>
    <p:sldId id="484" r:id="rId26"/>
    <p:sldId id="485" r:id="rId27"/>
    <p:sldId id="491" r:id="rId28"/>
    <p:sldId id="506" r:id="rId29"/>
    <p:sldId id="486" r:id="rId30"/>
    <p:sldId id="487" r:id="rId31"/>
    <p:sldId id="438" r:id="rId32"/>
    <p:sldId id="498" r:id="rId33"/>
    <p:sldId id="489" r:id="rId34"/>
    <p:sldId id="500" r:id="rId35"/>
    <p:sldId id="501" r:id="rId36"/>
    <p:sldId id="427" r:id="rId37"/>
    <p:sldId id="426" r:id="rId38"/>
    <p:sldId id="413" r:id="rId39"/>
    <p:sldId id="460" r:id="rId40"/>
    <p:sldId id="465" r:id="rId41"/>
    <p:sldId id="461" r:id="rId42"/>
    <p:sldId id="462" r:id="rId43"/>
    <p:sldId id="401" r:id="rId44"/>
    <p:sldId id="466" r:id="rId45"/>
    <p:sldId id="467" r:id="rId46"/>
    <p:sldId id="468" r:id="rId47"/>
    <p:sldId id="502" r:id="rId48"/>
    <p:sldId id="503" r:id="rId49"/>
    <p:sldId id="504" r:id="rId50"/>
    <p:sldId id="505" r:id="rId5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D81ACA9-C5E1-432B-B8EA-FE7F1637A439}">
          <p14:sldIdLst>
            <p14:sldId id="447"/>
            <p14:sldId id="257"/>
          </p14:sldIdLst>
        </p14:section>
        <p14:section name="Introduction to Predictive Analytics" id="{786C82C5-E798-44E5-B949-50480B941A6A}">
          <p14:sldIdLst>
            <p14:sldId id="412"/>
            <p14:sldId id="453"/>
            <p14:sldId id="431"/>
            <p14:sldId id="454"/>
            <p14:sldId id="457"/>
          </p14:sldIdLst>
        </p14:section>
        <p14:section name="Case Study Predictive Analytics" id="{0335DEF9-F1E0-4F35-BF12-5B595244CE65}">
          <p14:sldIdLst>
            <p14:sldId id="459"/>
            <p14:sldId id="437"/>
            <p14:sldId id="475"/>
            <p14:sldId id="474"/>
          </p14:sldIdLst>
        </p14:section>
        <p14:section name="Algorithms in the Predictive Modeling Toolkit" id="{53B56DBA-73DF-40B8-BA5E-DA887D17FA6E}">
          <p14:sldIdLst>
            <p14:sldId id="476"/>
            <p14:sldId id="477"/>
            <p14:sldId id="478"/>
            <p14:sldId id="479"/>
            <p14:sldId id="480"/>
            <p14:sldId id="481"/>
            <p14:sldId id="482"/>
            <p14:sldId id="483"/>
            <p14:sldId id="484"/>
            <p14:sldId id="485"/>
            <p14:sldId id="491"/>
          </p14:sldIdLst>
        </p14:section>
        <p14:section name="Computer Vision" id="{5353D923-F6B7-4022-BBA1-0438EC4AC583}">
          <p14:sldIdLst>
            <p14:sldId id="506"/>
            <p14:sldId id="486"/>
            <p14:sldId id="487"/>
            <p14:sldId id="438"/>
            <p14:sldId id="498"/>
            <p14:sldId id="489"/>
            <p14:sldId id="500"/>
            <p14:sldId id="501"/>
          </p14:sldIdLst>
        </p14:section>
        <p14:section name="Artifical Intelligence" id="{D156719B-3D9C-4750-8636-87F6297D4404}">
          <p14:sldIdLst>
            <p14:sldId id="427"/>
            <p14:sldId id="426"/>
            <p14:sldId id="413"/>
            <p14:sldId id="460"/>
            <p14:sldId id="465"/>
            <p14:sldId id="461"/>
            <p14:sldId id="462"/>
            <p14:sldId id="401"/>
          </p14:sldIdLst>
        </p14:section>
        <p14:section name="Backup" id="{9CCE0A3D-3542-4816-AAF1-B19243AC48DA}">
          <p14:sldIdLst>
            <p14:sldId id="466"/>
            <p14:sldId id="467"/>
            <p14:sldId id="468"/>
            <p14:sldId id="502"/>
            <p14:sldId id="503"/>
            <p14:sldId id="504"/>
            <p14:sldId id="5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BA9E5"/>
    <a:srgbClr val="002D55"/>
    <a:srgbClr val="FFFFFF"/>
    <a:srgbClr val="0073D4"/>
    <a:srgbClr val="007379"/>
    <a:srgbClr val="003E79"/>
    <a:srgbClr val="00FF00"/>
    <a:srgbClr val="D0E600"/>
    <a:srgbClr val="78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35" autoAdjust="0"/>
    <p:restoredTop sz="89308" autoAdjust="0"/>
  </p:normalViewPr>
  <p:slideViewPr>
    <p:cSldViewPr snapToGrid="0">
      <p:cViewPr>
        <p:scale>
          <a:sx n="40" d="100"/>
          <a:sy n="40" d="100"/>
        </p:scale>
        <p:origin x="1070" y="840"/>
      </p:cViewPr>
      <p:guideLst/>
    </p:cSldViewPr>
  </p:slideViewPr>
  <p:outlineViewPr>
    <p:cViewPr>
      <p:scale>
        <a:sx n="33" d="100"/>
        <a:sy n="33" d="100"/>
      </p:scale>
      <p:origin x="0" y="0"/>
    </p:cViewPr>
  </p:outlineViewPr>
  <p:notesTextViewPr>
    <p:cViewPr>
      <p:scale>
        <a:sx n="1" d="1"/>
        <a:sy n="1" d="1"/>
      </p:scale>
      <p:origin x="0" y="-2602"/>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Understanding the Business</a:t>
          </a:r>
          <a:endParaRPr lang="en-US" sz="1200" dirty="0" smtClean="0"/>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DC0326BF-9B99-47A2-8B42-CF3F9CD35127}">
      <dgm:prSet phldrT="[Text]" custT="1"/>
      <dgm:spPr>
        <a:solidFill>
          <a:srgbClr val="00B050"/>
        </a:solidFill>
      </dgm:spPr>
      <dgm:t>
        <a:bodyPr/>
        <a:lstStyle/>
        <a:p>
          <a:r>
            <a:rPr lang="en-US" sz="2000" dirty="0" smtClean="0"/>
            <a:t>Data Preparation</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Data Modeling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Evaluation and Deployment</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39FAABEA-C1DD-4338-ABD4-DFDA2E8E163F}">
      <dgm:prSet phldrT="[Text]" custT="1"/>
      <dgm:spPr>
        <a:solidFill>
          <a:srgbClr val="FD7741"/>
        </a:solidFill>
      </dgm:spPr>
      <dgm:t>
        <a:bodyPr/>
        <a:lstStyle/>
        <a:p>
          <a:r>
            <a:rPr lang="en-US" sz="2000" dirty="0" smtClean="0"/>
            <a:t>Understanding the Data</a:t>
          </a:r>
        </a:p>
      </dgm:t>
    </dgm:pt>
    <dgm:pt modelId="{F26C6AE0-6719-473C-8450-54C8068E3F0F}" type="sibTrans" cxnId="{CDA4F0FD-263A-4413-A2D7-2057960B6A78}">
      <dgm:prSet/>
      <dgm:spPr/>
      <dgm:t>
        <a:bodyPr/>
        <a:lstStyle/>
        <a:p>
          <a:endParaRPr lang="en-US"/>
        </a:p>
      </dgm:t>
    </dgm:pt>
    <dgm:pt modelId="{A7561F33-D448-4DE2-AAA9-5E85E774026B}" type="parTrans" cxnId="{CDA4F0FD-263A-4413-A2D7-2057960B6A78}">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24576AEE-22EB-4184-A7E2-9264E5813D4C}" type="presOf" srcId="{0B8D3FC9-9176-4C68-9569-BAEACA5729ED}" destId="{3366C7AB-4828-4FAD-962F-1BB280795E20}" srcOrd="0" destOrd="0" presId="urn:microsoft.com/office/officeart/2005/8/layout/cycle3"/>
    <dgm:cxn modelId="{849202DE-AB0D-48A0-9EB4-D8B0CA0755DA}" srcId="{6004ED8F-0A07-4E37-A4AD-6FB9C2883B36}" destId="{531C58B1-9281-45B2-BB0F-1454F2B02EE3}" srcOrd="3" destOrd="0" parTransId="{FF7E0702-4538-44B6-AB30-9AC1A0374274}" sibTransId="{CDF00CBF-253B-4917-8A4A-75112F9E90FB}"/>
    <dgm:cxn modelId="{140432FA-1FBD-44F4-A754-EA0A15D280C8}" type="presOf" srcId="{C9AFCC11-CB60-4027-A589-7CFB5B7472C1}" destId="{CBA3F211-E9D0-4200-8416-FAFDD2CCB83D}" srcOrd="0" destOrd="0" presId="urn:microsoft.com/office/officeart/2005/8/layout/cycle3"/>
    <dgm:cxn modelId="{8E211DFC-6CF1-41EA-80C1-F929402B36BA}" type="presOf" srcId="{4A813B77-7C50-4E32-A949-4767D2E2FD48}" destId="{A13A49D5-FCD9-4369-805C-A6F97917B67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092C6C52-FEAB-4301-8C90-3C1025AD594C}" type="presOf" srcId="{6004ED8F-0A07-4E37-A4AD-6FB9C2883B36}" destId="{5EF7AE8B-D50D-441E-B476-B8586C773ACC}" srcOrd="0" destOrd="0" presId="urn:microsoft.com/office/officeart/2005/8/layout/cycle3"/>
    <dgm:cxn modelId="{04B2A3BD-F3C0-4478-86E5-D5582FB7AC38}" type="presOf" srcId="{39FAABEA-C1DD-4338-ABD4-DFDA2E8E163F}" destId="{DFADF683-8DE0-462B-9AA4-C58A5476D053}"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D8714EE-BC0B-48E8-A351-A5B2978775C8}" type="presOf" srcId="{531C58B1-9281-45B2-BB0F-1454F2B02EE3}" destId="{68581E33-1AE9-4883-90EA-3768EEEECFD4}" srcOrd="0" destOrd="0" presId="urn:microsoft.com/office/officeart/2005/8/layout/cycle3"/>
    <dgm:cxn modelId="{45EED79D-0A8B-4F08-8519-8E5860F797C9}" type="presOf" srcId="{DC0326BF-9B99-47A2-8B42-CF3F9CD35127}" destId="{08B6396D-9FDE-4530-9372-056A0401AEC1}" srcOrd="0" destOrd="0" presId="urn:microsoft.com/office/officeart/2005/8/layout/cycle3"/>
    <dgm:cxn modelId="{82234CAC-331E-4ECA-A7B0-5B6E3B4A6F72}" type="presParOf" srcId="{5EF7AE8B-D50D-441E-B476-B8586C773ACC}" destId="{F88AB5E5-8C6E-4F7A-B788-F2E8D47141B0}" srcOrd="0" destOrd="0" presId="urn:microsoft.com/office/officeart/2005/8/layout/cycle3"/>
    <dgm:cxn modelId="{57C51EA7-877B-4324-A537-9CF58801D26C}" type="presParOf" srcId="{F88AB5E5-8C6E-4F7A-B788-F2E8D47141B0}" destId="{A13A49D5-FCD9-4369-805C-A6F97917B674}" srcOrd="0" destOrd="0" presId="urn:microsoft.com/office/officeart/2005/8/layout/cycle3"/>
    <dgm:cxn modelId="{9116E14B-D097-4C74-9872-193A3B2E0D0B}" type="presParOf" srcId="{F88AB5E5-8C6E-4F7A-B788-F2E8D47141B0}" destId="{CBA3F211-E9D0-4200-8416-FAFDD2CCB83D}" srcOrd="1" destOrd="0" presId="urn:microsoft.com/office/officeart/2005/8/layout/cycle3"/>
    <dgm:cxn modelId="{9D2C0EFB-B477-4ED3-AA0F-B9E7B836DA39}" type="presParOf" srcId="{F88AB5E5-8C6E-4F7A-B788-F2E8D47141B0}" destId="{DFADF683-8DE0-462B-9AA4-C58A5476D053}" srcOrd="2" destOrd="0" presId="urn:microsoft.com/office/officeart/2005/8/layout/cycle3"/>
    <dgm:cxn modelId="{24519B72-D945-42B9-9B73-983B18FD7AE9}" type="presParOf" srcId="{F88AB5E5-8C6E-4F7A-B788-F2E8D47141B0}" destId="{08B6396D-9FDE-4530-9372-056A0401AEC1}" srcOrd="3" destOrd="0" presId="urn:microsoft.com/office/officeart/2005/8/layout/cycle3"/>
    <dgm:cxn modelId="{3D1476D8-3DE6-4441-9919-C30E9E61C908}" type="presParOf" srcId="{F88AB5E5-8C6E-4F7A-B788-F2E8D47141B0}" destId="{68581E33-1AE9-4883-90EA-3768EEEECFD4}" srcOrd="4" destOrd="0" presId="urn:microsoft.com/office/officeart/2005/8/layout/cycle3"/>
    <dgm:cxn modelId="{5F720852-0E95-4A19-AF6D-FF75B6AEF64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3F211-E9D0-4200-8416-FAFDD2CCB83D}">
      <dsp:nvSpPr>
        <dsp:cNvPr id="0" name=""/>
        <dsp:cNvSpPr/>
      </dsp:nvSpPr>
      <dsp:spPr>
        <a:xfrm>
          <a:off x="627629" y="-21386"/>
          <a:ext cx="4638195" cy="4638195"/>
        </a:xfrm>
        <a:prstGeom prst="circularArrow">
          <a:avLst>
            <a:gd name="adj1" fmla="val 5544"/>
            <a:gd name="adj2" fmla="val 330680"/>
            <a:gd name="adj3" fmla="val 13821057"/>
            <a:gd name="adj4" fmla="val 173585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A49D5-FCD9-4369-805C-A6F97917B674}">
      <dsp:nvSpPr>
        <dsp:cNvPr id="0" name=""/>
        <dsp:cNvSpPr/>
      </dsp:nvSpPr>
      <dsp:spPr>
        <a:xfrm>
          <a:off x="1881991" y="-44277"/>
          <a:ext cx="2129470" cy="1163926"/>
        </a:xfrm>
        <a:prstGeom prst="roundRect">
          <a:avLst/>
        </a:prstGeom>
        <a:solidFill>
          <a:srgbClr val="C0000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Business</a:t>
          </a:r>
          <a:endParaRPr lang="en-US" sz="1200" kern="1200" dirty="0" smtClean="0"/>
        </a:p>
      </dsp:txBody>
      <dsp:txXfrm>
        <a:off x="1938809" y="12541"/>
        <a:ext cx="2015834" cy="1050290"/>
      </dsp:txXfrm>
    </dsp:sp>
    <dsp:sp modelId="{DFADF683-8DE0-462B-9AA4-C58A5476D053}">
      <dsp:nvSpPr>
        <dsp:cNvPr id="0" name=""/>
        <dsp:cNvSpPr/>
      </dsp:nvSpPr>
      <dsp:spPr>
        <a:xfrm>
          <a:off x="3763983" y="1357584"/>
          <a:ext cx="2129470" cy="1323934"/>
        </a:xfrm>
        <a:prstGeom prst="roundRect">
          <a:avLst/>
        </a:prstGeom>
        <a:solidFill>
          <a:srgbClr val="FD774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Data</a:t>
          </a:r>
        </a:p>
      </dsp:txBody>
      <dsp:txXfrm>
        <a:off x="3828612" y="1422213"/>
        <a:ext cx="2000212" cy="1194676"/>
      </dsp:txXfrm>
    </dsp:sp>
    <dsp:sp modelId="{08B6396D-9FDE-4530-9372-056A0401AEC1}">
      <dsp:nvSpPr>
        <dsp:cNvPr id="0" name=""/>
        <dsp:cNvSpPr/>
      </dsp:nvSpPr>
      <dsp:spPr>
        <a:xfrm>
          <a:off x="3763983" y="3405506"/>
          <a:ext cx="2129470" cy="1274349"/>
        </a:xfrm>
        <a:prstGeom prst="roundRect">
          <a:avLst/>
        </a:prstGeom>
        <a:solidFill>
          <a:srgbClr val="00B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Preparation</a:t>
          </a:r>
          <a:endParaRPr lang="en-US" sz="1200" kern="1200" dirty="0"/>
        </a:p>
      </dsp:txBody>
      <dsp:txXfrm>
        <a:off x="3826192" y="3467715"/>
        <a:ext cx="2005052" cy="1149931"/>
      </dsp:txXfrm>
    </dsp:sp>
    <dsp:sp modelId="{68581E33-1AE9-4883-90EA-3768EEEECFD4}">
      <dsp:nvSpPr>
        <dsp:cNvPr id="0" name=""/>
        <dsp:cNvSpPr/>
      </dsp:nvSpPr>
      <dsp:spPr>
        <a:xfrm>
          <a:off x="240565" y="3424188"/>
          <a:ext cx="2129470" cy="1292769"/>
        </a:xfrm>
        <a:prstGeom prst="roundRect">
          <a:avLst/>
        </a:prstGeom>
        <a:solidFill>
          <a:srgbClr val="AC75D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Modeling</a:t>
          </a:r>
          <a:endParaRPr lang="en-US" sz="1200" kern="1200" dirty="0"/>
        </a:p>
      </dsp:txBody>
      <dsp:txXfrm>
        <a:off x="303673" y="3487296"/>
        <a:ext cx="2003254" cy="1166553"/>
      </dsp:txXfrm>
    </dsp:sp>
    <dsp:sp modelId="{3366C7AB-4828-4FAD-962F-1BB280795E20}">
      <dsp:nvSpPr>
        <dsp:cNvPr id="0" name=""/>
        <dsp:cNvSpPr/>
      </dsp:nvSpPr>
      <dsp:spPr>
        <a:xfrm>
          <a:off x="0" y="1458590"/>
          <a:ext cx="2129470" cy="1352235"/>
        </a:xfrm>
        <a:prstGeom prst="roundRect">
          <a:avLst/>
        </a:prstGeom>
        <a:solidFill>
          <a:srgbClr val="0071C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Evaluation and Deployment</a:t>
          </a:r>
          <a:endParaRPr lang="en-US" sz="1200" kern="1200" dirty="0"/>
        </a:p>
      </dsp:txBody>
      <dsp:txXfrm>
        <a:off x="66011" y="1524601"/>
        <a:ext cx="1997448" cy="122021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4/8/2018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4/8/2018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Machine_vision#cite_note-Demant96-29" TargetMode="External"/><Relationship Id="rId13" Type="http://schemas.openxmlformats.org/officeDocument/2006/relationships/hyperlink" Target="https://en.wikipedia.org/wiki/Machine_vision#cite_note-computervision-30" TargetMode="External"/><Relationship Id="rId18" Type="http://schemas.openxmlformats.org/officeDocument/2006/relationships/hyperlink" Target="https://en.wikipedia.org/wiki/Blob_extraction" TargetMode="External"/><Relationship Id="rId26" Type="http://schemas.openxmlformats.org/officeDocument/2006/relationships/hyperlink" Target="https://en.wikipedia.org/wiki/Data_Matrix" TargetMode="External"/><Relationship Id="rId3" Type="http://schemas.openxmlformats.org/officeDocument/2006/relationships/hyperlink" Target="https://en.wikipedia.org/w/index.php?title=Machine_vision&amp;action=edit&amp;section=6" TargetMode="External"/><Relationship Id="rId21" Type="http://schemas.openxmlformats.org/officeDocument/2006/relationships/hyperlink" Target="https://en.wikipedia.org/wiki/Deep_learning" TargetMode="External"/><Relationship Id="rId34" Type="http://schemas.openxmlformats.org/officeDocument/2006/relationships/hyperlink" Target="https://en.wikipedia.org/wiki/Machine_vision#cite_note-Demant191-38" TargetMode="External"/><Relationship Id="rId7" Type="http://schemas.openxmlformats.org/officeDocument/2006/relationships/hyperlink" Target="https://en.wikipedia.org/wiki/Machine_vision#cite_note-Demant39-28" TargetMode="External"/><Relationship Id="rId12" Type="http://schemas.openxmlformats.org/officeDocument/2006/relationships/hyperlink" Target="https://en.wikipedia.org/wiki/Image_segment" TargetMode="External"/><Relationship Id="rId17" Type="http://schemas.openxmlformats.org/officeDocument/2006/relationships/hyperlink" Target="https://en.wikipedia.org/wiki/Machine_vision#cite_note-NASAarticle-6" TargetMode="External"/><Relationship Id="rId25" Type="http://schemas.openxmlformats.org/officeDocument/2006/relationships/hyperlink" Target="https://en.wikipedia.org/wiki/Barcode" TargetMode="External"/><Relationship Id="rId33" Type="http://schemas.openxmlformats.org/officeDocument/2006/relationships/hyperlink" Target="https://en.wikipedia.org/wiki/Millimeter" TargetMode="External"/><Relationship Id="rId2" Type="http://schemas.openxmlformats.org/officeDocument/2006/relationships/slide" Target="../slides/slide26.xml"/><Relationship Id="rId16" Type="http://schemas.openxmlformats.org/officeDocument/2006/relationships/hyperlink" Target="https://en.wikipedia.org/wiki/Machine_vision#cite_note-Demant108-32" TargetMode="External"/><Relationship Id="rId20" Type="http://schemas.openxmlformats.org/officeDocument/2006/relationships/hyperlink" Target="https://en.wikipedia.org/wiki/Neural_network" TargetMode="External"/><Relationship Id="rId29" Type="http://schemas.openxmlformats.org/officeDocument/2006/relationships/hyperlink" Target="https://en.wikipedia.org/wiki/Optical_character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Morphological_image_processing" TargetMode="External"/><Relationship Id="rId11" Type="http://schemas.openxmlformats.org/officeDocument/2006/relationships/hyperlink" Target="https://en.wikipedia.org/wiki/Digital_image" TargetMode="External"/><Relationship Id="rId24" Type="http://schemas.openxmlformats.org/officeDocument/2006/relationships/hyperlink" Target="https://en.wikipedia.org/wiki/Machine_vision#cite_note-Demant111-35" TargetMode="External"/><Relationship Id="rId32" Type="http://schemas.openxmlformats.org/officeDocument/2006/relationships/hyperlink" Target="https://en.wikipedia.org/wiki/Inch" TargetMode="External"/><Relationship Id="rId5" Type="http://schemas.openxmlformats.org/officeDocument/2006/relationships/hyperlink" Target="https://en.wikipedia.org/wiki/Wikipedia:Citation_needed" TargetMode="External"/><Relationship Id="rId15" Type="http://schemas.openxmlformats.org/officeDocument/2006/relationships/hyperlink" Target="https://en.wikipedia.org/wiki/Edge_detection" TargetMode="External"/><Relationship Id="rId23" Type="http://schemas.openxmlformats.org/officeDocument/2006/relationships/hyperlink" Target="https://en.wikipedia.org/wiki/Pattern_recognition" TargetMode="External"/><Relationship Id="rId28" Type="http://schemas.openxmlformats.org/officeDocument/2006/relationships/hyperlink" Target="https://en.wikipedia.org/wiki/Machine_vision#cite_note-Demant125-36" TargetMode="External"/><Relationship Id="rId10" Type="http://schemas.openxmlformats.org/officeDocument/2006/relationships/hyperlink" Target="https://en.wikipedia.org/wiki/Segmentation_(image_processing)" TargetMode="External"/><Relationship Id="rId19" Type="http://schemas.openxmlformats.org/officeDocument/2006/relationships/hyperlink" Target="https://en.wikipedia.org/wiki/Machine_vision#cite_note-Demant95-33" TargetMode="External"/><Relationship Id="rId31" Type="http://schemas.openxmlformats.org/officeDocument/2006/relationships/hyperlink" Target="https://en.wikipedia.org/wiki/Metrology" TargetMode="External"/><Relationship Id="rId4" Type="http://schemas.openxmlformats.org/officeDocument/2006/relationships/hyperlink" Target="https://en.wikipedia.org/wiki/Machine_vision#cite_note-Davies2nd-18" TargetMode="External"/><Relationship Id="rId9" Type="http://schemas.openxmlformats.org/officeDocument/2006/relationships/hyperlink" Target="https://en.wikipedia.org/wiki/Pixel" TargetMode="External"/><Relationship Id="rId14" Type="http://schemas.openxmlformats.org/officeDocument/2006/relationships/hyperlink" Target="https://en.wikipedia.org/wiki/Machine_vision#cite_note-31" TargetMode="External"/><Relationship Id="rId22" Type="http://schemas.openxmlformats.org/officeDocument/2006/relationships/hyperlink" Target="https://en.wikipedia.org/wiki/Machine_vision#cite_note-TurekNeuralNet-34" TargetMode="External"/><Relationship Id="rId27" Type="http://schemas.openxmlformats.org/officeDocument/2006/relationships/hyperlink" Target="https://en.wikipedia.org/wiki/2D_barcode" TargetMode="External"/><Relationship Id="rId30" Type="http://schemas.openxmlformats.org/officeDocument/2006/relationships/hyperlink" Target="https://en.wikipedia.org/wiki/Machine_vision#cite_note-Demant132-37"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Luminous_intensity" TargetMode="External"/><Relationship Id="rId13" Type="http://schemas.openxmlformats.org/officeDocument/2006/relationships/hyperlink" Target="https://en.wikipedia.org/wiki/Face_detection" TargetMode="External"/><Relationship Id="rId3" Type="http://schemas.openxmlformats.org/officeDocument/2006/relationships/hyperlink" Target="https://en.wikipedia.org/wiki/Computer_vision" TargetMode="External"/><Relationship Id="rId7" Type="http://schemas.openxmlformats.org/officeDocument/2006/relationships/hyperlink" Target="https://en.wikipedia.org/wiki/Convolution" TargetMode="External"/><Relationship Id="rId12" Type="http://schemas.openxmlformats.org/officeDocument/2006/relationships/hyperlink" Target="https://en.wikipedia.org/wiki/Viola%E2%80%93Jones_object_detection_framework#cite_note-2" TargetMode="External"/><Relationship Id="rId2" Type="http://schemas.openxmlformats.org/officeDocument/2006/relationships/slide" Target="../slides/slide27.xml"/><Relationship Id="rId16" Type="http://schemas.openxmlformats.org/officeDocument/2006/relationships/hyperlink" Target="https://en.wikipedia.org/wiki/Image_processing" TargetMode="External"/><Relationship Id="rId1" Type="http://schemas.openxmlformats.org/officeDocument/2006/relationships/notesMaster" Target="../notesMasters/notesMaster1.xml"/><Relationship Id="rId6" Type="http://schemas.openxmlformats.org/officeDocument/2006/relationships/hyperlink" Target="https://en.wikipedia.org/wiki/Digital_image" TargetMode="External"/><Relationship Id="rId11" Type="http://schemas.openxmlformats.org/officeDocument/2006/relationships/hyperlink" Target="https://en.wikipedia.org/wiki/Viola%E2%80%93Jones_object_detection_framework#cite_note-1" TargetMode="External"/><Relationship Id="rId5" Type="http://schemas.openxmlformats.org/officeDocument/2006/relationships/hyperlink" Target="https://en.wikipedia.org/wiki/Image" TargetMode="External"/><Relationship Id="rId15" Type="http://schemas.openxmlformats.org/officeDocument/2006/relationships/hyperlink" Target="https://en.wikipedia.org/wiki/Algorithm" TargetMode="External"/><Relationship Id="rId10" Type="http://schemas.openxmlformats.org/officeDocument/2006/relationships/hyperlink" Target="https://en.wikipedia.org/w/index.php?title=Paul_Viola&amp;action=edit&amp;redlink=1" TargetMode="External"/><Relationship Id="rId4" Type="http://schemas.openxmlformats.org/officeDocument/2006/relationships/hyperlink" Target="https://en.wikipedia.org/wiki/Image_noise" TargetMode="External"/><Relationship Id="rId9" Type="http://schemas.openxmlformats.org/officeDocument/2006/relationships/hyperlink" Target="https://en.wikipedia.org/wiki/Object_detection" TargetMode="External"/><Relationship Id="rId14" Type="http://schemas.openxmlformats.org/officeDocument/2006/relationships/hyperlink" Target="https://en.wikipedia.org/wiki/Edge_dete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Hi</a:t>
            </a:r>
            <a:r>
              <a:rPr lang="en-US" baseline="0" dirty="0" smtClean="0"/>
              <a:t> I’m __________</a:t>
            </a:r>
          </a:p>
          <a:p>
            <a:endParaRPr lang="en-US" baseline="0" dirty="0" smtClean="0"/>
          </a:p>
          <a:p>
            <a:r>
              <a:rPr lang="en-US" baseline="0" dirty="0" smtClean="0"/>
              <a:t>Today, I’m going to talk about the path that organizations can take to understand the evolution of analytics and different business scenarios that are driving us to better cognitive models, then we’ll talk a little about the current trends in computer vision and finally we’ll join the two area with a discussion on how machine learning and deep learning are changing these fields.</a:t>
            </a:r>
            <a:endParaRPr lang="en-US" dirty="0" smtClean="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Nonparametric regression</a:t>
            </a:r>
            <a:r>
              <a:rPr lang="en-US" sz="1200" b="0" i="0" kern="1200" dirty="0" smtClean="0">
                <a:solidFill>
                  <a:schemeClr val="tx1"/>
                </a:solidFill>
                <a:effectLst/>
                <a:latin typeface="+mn-lt"/>
                <a:ea typeface="+mn-ea"/>
                <a:cs typeface="+mn-cs"/>
              </a:rPr>
              <a:t> is a category of </a:t>
            </a:r>
            <a:r>
              <a:rPr lang="en-US" sz="1200" b="0" i="0" u="none" strike="noStrike" kern="1200" dirty="0" smtClean="0">
                <a:solidFill>
                  <a:schemeClr val="tx1"/>
                </a:solidFill>
                <a:effectLst/>
                <a:latin typeface="+mn-lt"/>
                <a:ea typeface="+mn-ea"/>
                <a:cs typeface="+mn-cs"/>
                <a:hlinkClick r:id="rId3" tooltip="Regression analysis"/>
              </a:rPr>
              <a:t>regression analysis</a:t>
            </a:r>
            <a:r>
              <a:rPr lang="en-US" sz="1200" b="0" i="0" kern="1200" dirty="0" smtClean="0">
                <a:solidFill>
                  <a:schemeClr val="tx1"/>
                </a:solidFill>
                <a:effectLst/>
                <a:latin typeface="+mn-lt"/>
                <a:ea typeface="+mn-ea"/>
                <a:cs typeface="+mn-cs"/>
              </a:rPr>
              <a:t> in which the predictor does not take a predetermined form but is constructed according to information derived from the data. Nonparametric regression requires larger sample sizes than regression based on parametric models because the data must supply the model structure as well as the model estimates.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282294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r>
              <a:rPr lang="en-US" baseline="0" dirty="0" smtClean="0"/>
              <a:t>.</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176607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3367691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207030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Image processing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 tooltip="Edit section: Image process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an image is acquired, it is processed.</a:t>
            </a:r>
            <a:r>
              <a:rPr lang="en-US" sz="1200" b="0" i="0" u="none" strike="noStrike" kern="1200" baseline="30000" dirty="0" smtClean="0">
                <a:solidFill>
                  <a:schemeClr val="tx1"/>
                </a:solidFill>
                <a:effectLst/>
                <a:latin typeface="+mn-lt"/>
                <a:ea typeface="+mn-ea"/>
                <a:cs typeface="+mn-cs"/>
                <a:hlinkClick r:id="rId4"/>
              </a:rPr>
              <a:t>[18]</a:t>
            </a:r>
            <a:r>
              <a:rPr lang="en-US" sz="1200" b="0" i="0" kern="1200" dirty="0" smtClean="0">
                <a:solidFill>
                  <a:schemeClr val="tx1"/>
                </a:solidFill>
                <a:effectLst/>
                <a:latin typeface="+mn-lt"/>
                <a:ea typeface="+mn-ea"/>
                <a:cs typeface="+mn-cs"/>
              </a:rPr>
              <a:t> Multiple stages of processing are generally used in a sequence that ends up as a desired result. A typical sequence might start with tools such as filters which modify the image, followed by extraction of objects, then extraction (e.g. measurements, reading of codes) of data from those objects, followed by communicating that data, or comparing it against target vales to create and communicate "pass/fail" results. Machine vision image processing methods include;</a:t>
            </a:r>
          </a:p>
          <a:p>
            <a:r>
              <a:rPr lang="en-US" sz="1200" b="0" i="0" kern="1200" dirty="0" smtClean="0">
                <a:solidFill>
                  <a:schemeClr val="tx1"/>
                </a:solidFill>
                <a:effectLst/>
                <a:latin typeface="+mn-lt"/>
                <a:ea typeface="+mn-ea"/>
                <a:cs typeface="+mn-cs"/>
              </a:rPr>
              <a:t>Stitching/Registration: Combining of adjacent 2D or 3D images.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Filtering (e.g. </a:t>
            </a:r>
            <a:r>
              <a:rPr lang="en-US" sz="1200" b="0" i="0" u="none" strike="noStrike" kern="1200" dirty="0" smtClean="0">
                <a:solidFill>
                  <a:schemeClr val="tx1"/>
                </a:solidFill>
                <a:effectLst/>
                <a:latin typeface="+mn-lt"/>
                <a:ea typeface="+mn-ea"/>
                <a:cs typeface="+mn-cs"/>
                <a:hlinkClick r:id="rId6" tooltip="Morphological image processing"/>
              </a:rPr>
              <a:t>morphological filtering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[28]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Thresholding: Thresholding starts with setting or determining a gray value that will be useful for the following steps. The value is then used to separate portions of the image, and sometimes to transform each portion of the image to simply black and white based on whether it is below or above that grayscale value.</a:t>
            </a:r>
            <a:r>
              <a:rPr lang="en-US" sz="1200" b="0" i="0" u="none" strike="noStrike" kern="1200" baseline="30000" dirty="0" smtClean="0">
                <a:solidFill>
                  <a:schemeClr val="tx1"/>
                </a:solidFill>
                <a:effectLst/>
                <a:latin typeface="+mn-lt"/>
                <a:ea typeface="+mn-ea"/>
                <a:cs typeface="+mn-cs"/>
                <a:hlinkClick r:id="rId8"/>
              </a:rPr>
              <a:t>[29]</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Pixel counting: counts the number of light or dark </a:t>
            </a:r>
            <a:r>
              <a:rPr lang="en-US" sz="1200" b="0" i="0" u="none" strike="noStrike" kern="1200" dirty="0" smtClean="0">
                <a:solidFill>
                  <a:schemeClr val="tx1"/>
                </a:solidFill>
                <a:effectLst/>
                <a:latin typeface="+mn-lt"/>
                <a:ea typeface="+mn-ea"/>
                <a:cs typeface="+mn-cs"/>
                <a:hlinkClick r:id="rId9" tooltip="Pixel"/>
              </a:rPr>
              <a:t>pixels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tooltip="Segmentation (image processing)"/>
              </a:rPr>
              <a:t>Segmentation</a:t>
            </a:r>
            <a:r>
              <a:rPr lang="en-US" sz="1200" b="0" i="0" kern="1200" dirty="0" smtClean="0">
                <a:solidFill>
                  <a:schemeClr val="tx1"/>
                </a:solidFill>
                <a:effectLst/>
                <a:latin typeface="+mn-lt"/>
                <a:ea typeface="+mn-ea"/>
                <a:cs typeface="+mn-cs"/>
              </a:rPr>
              <a:t>: Partitioning a </a:t>
            </a:r>
            <a:r>
              <a:rPr lang="en-US" sz="1200" b="0" i="0" u="none" strike="noStrike" kern="1200" dirty="0" smtClean="0">
                <a:solidFill>
                  <a:schemeClr val="tx1"/>
                </a:solidFill>
                <a:effectLst/>
                <a:latin typeface="+mn-lt"/>
                <a:ea typeface="+mn-ea"/>
                <a:cs typeface="+mn-cs"/>
                <a:hlinkClick r:id="rId11" tooltip="Digital image"/>
              </a:rPr>
              <a:t>digital image</a:t>
            </a:r>
            <a:r>
              <a:rPr lang="en-US" sz="1200" b="0" i="0" kern="1200" dirty="0" smtClean="0">
                <a:solidFill>
                  <a:schemeClr val="tx1"/>
                </a:solidFill>
                <a:effectLst/>
                <a:latin typeface="+mn-lt"/>
                <a:ea typeface="+mn-ea"/>
                <a:cs typeface="+mn-cs"/>
              </a:rPr>
              <a:t> into multiple </a:t>
            </a:r>
            <a:r>
              <a:rPr lang="en-US" sz="1200" b="0" i="0" u="none" strike="noStrike" kern="1200" dirty="0" smtClean="0">
                <a:solidFill>
                  <a:schemeClr val="tx1"/>
                </a:solidFill>
                <a:effectLst/>
                <a:latin typeface="+mn-lt"/>
                <a:ea typeface="+mn-ea"/>
                <a:cs typeface="+mn-cs"/>
                <a:hlinkClick r:id="rId12" tooltip="Image segment"/>
              </a:rPr>
              <a:t>segments</a:t>
            </a:r>
            <a:r>
              <a:rPr lang="en-US" sz="1200" b="0" i="0" kern="1200" dirty="0" smtClean="0">
                <a:solidFill>
                  <a:schemeClr val="tx1"/>
                </a:solidFill>
                <a:effectLst/>
                <a:latin typeface="+mn-lt"/>
                <a:ea typeface="+mn-ea"/>
                <a:cs typeface="+mn-cs"/>
              </a:rPr>
              <a:t> to simplify and/or change the representation of an image into something that is more meaningful and easier to analyze.</a:t>
            </a:r>
            <a:r>
              <a:rPr lang="en-US" sz="1200" b="0" i="0" u="none" strike="noStrike" kern="1200" baseline="30000" dirty="0" smtClean="0">
                <a:solidFill>
                  <a:schemeClr val="tx1"/>
                </a:solidFill>
                <a:effectLst/>
                <a:latin typeface="+mn-lt"/>
                <a:ea typeface="+mn-ea"/>
                <a:cs typeface="+mn-cs"/>
                <a:hlinkClick r:id="rId13"/>
              </a:rPr>
              <a:t>[30]</a:t>
            </a:r>
            <a:r>
              <a:rPr lang="en-US" sz="1200" b="0" i="0" u="none" strike="noStrike" kern="1200" baseline="30000" dirty="0" smtClean="0">
                <a:solidFill>
                  <a:schemeClr val="tx1"/>
                </a:solidFill>
                <a:effectLst/>
                <a:latin typeface="+mn-lt"/>
                <a:ea typeface="+mn-ea"/>
                <a:cs typeface="+mn-cs"/>
                <a:hlinkClick r:id="rId14"/>
              </a:rPr>
              <a:t>[31]</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5" tooltip="Edge detection"/>
              </a:rPr>
              <a:t>Edge detection</a:t>
            </a:r>
            <a:r>
              <a:rPr lang="en-US" sz="1200" b="0" i="0" kern="1200" dirty="0" smtClean="0">
                <a:solidFill>
                  <a:schemeClr val="tx1"/>
                </a:solidFill>
                <a:effectLst/>
                <a:latin typeface="+mn-lt"/>
                <a:ea typeface="+mn-ea"/>
                <a:cs typeface="+mn-cs"/>
              </a:rPr>
              <a:t>: finding object edges </a:t>
            </a:r>
            <a:r>
              <a:rPr lang="en-US" sz="1200" b="0" i="0" u="none" strike="noStrike" kern="1200" baseline="30000" dirty="0" smtClean="0">
                <a:solidFill>
                  <a:schemeClr val="tx1"/>
                </a:solidFill>
                <a:effectLst/>
                <a:latin typeface="+mn-lt"/>
                <a:ea typeface="+mn-ea"/>
                <a:cs typeface="+mn-cs"/>
                <a:hlinkClick r:id="rId16"/>
              </a:rPr>
              <a:t>[32]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Color Analysis: Identify parts, products and items using color, assess quality from color, and isolate features using color.</a:t>
            </a:r>
            <a:r>
              <a:rPr lang="en-US" sz="1200" b="0" i="0" u="none" strike="noStrike" kern="1200" baseline="30000" dirty="0" smtClean="0">
                <a:solidFill>
                  <a:schemeClr val="tx1"/>
                </a:solidFill>
                <a:effectLst/>
                <a:latin typeface="+mn-lt"/>
                <a:ea typeface="+mn-ea"/>
                <a:cs typeface="+mn-cs"/>
                <a:hlinkClick r:id="rId17"/>
              </a:rPr>
              <a:t>[6]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8" tooltip="Blob extraction"/>
              </a:rPr>
              <a:t>Blob detection and extraction</a:t>
            </a:r>
            <a:r>
              <a:rPr lang="en-US" sz="1200" b="0" i="0" kern="1200" dirty="0" smtClean="0">
                <a:solidFill>
                  <a:schemeClr val="tx1"/>
                </a:solidFill>
                <a:effectLst/>
                <a:latin typeface="+mn-lt"/>
                <a:ea typeface="+mn-ea"/>
                <a:cs typeface="+mn-cs"/>
              </a:rPr>
              <a:t>: inspecting an image for discrete blobs of connected pixels (e.g. a black hole in a grey object) as image landmarks. </a:t>
            </a:r>
            <a:r>
              <a:rPr lang="en-US" sz="1200" b="0" i="0" u="none" strike="noStrike" kern="1200" baseline="30000" dirty="0" smtClean="0">
                <a:solidFill>
                  <a:schemeClr val="tx1"/>
                </a:solidFill>
                <a:effectLst/>
                <a:latin typeface="+mn-lt"/>
                <a:ea typeface="+mn-ea"/>
                <a:cs typeface="+mn-cs"/>
                <a:hlinkClick r:id="rId19"/>
              </a:rPr>
              <a:t>[33]</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0" tooltip="Neural network"/>
              </a:rPr>
              <a:t>Neural net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21" tooltip="Deep learning"/>
              </a:rPr>
              <a:t>deep learning</a:t>
            </a:r>
            <a:r>
              <a:rPr lang="en-US" sz="1200" b="0" i="0" kern="1200" dirty="0" smtClean="0">
                <a:solidFill>
                  <a:schemeClr val="tx1"/>
                </a:solidFill>
                <a:effectLst/>
                <a:latin typeface="+mn-lt"/>
                <a:ea typeface="+mn-ea"/>
                <a:cs typeface="+mn-cs"/>
              </a:rPr>
              <a:t> processing: weighted and self-training multi-variable decision making </a:t>
            </a:r>
            <a:r>
              <a:rPr lang="en-US" sz="1200" b="0" i="0" u="none" strike="noStrike" kern="1200" baseline="30000" dirty="0" smtClean="0">
                <a:solidFill>
                  <a:schemeClr val="tx1"/>
                </a:solidFill>
                <a:effectLst/>
                <a:latin typeface="+mn-lt"/>
                <a:ea typeface="+mn-ea"/>
                <a:cs typeface="+mn-cs"/>
                <a:hlinkClick r:id="rId22"/>
              </a:rPr>
              <a:t>[34]</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3" tooltip="Pattern recognition"/>
              </a:rPr>
              <a:t>Pattern recognition</a:t>
            </a:r>
            <a:r>
              <a:rPr lang="en-US" sz="1200" b="0" i="0" kern="1200" dirty="0" smtClean="0">
                <a:solidFill>
                  <a:schemeClr val="tx1"/>
                </a:solidFill>
                <a:effectLst/>
                <a:latin typeface="+mn-lt"/>
                <a:ea typeface="+mn-ea"/>
                <a:cs typeface="+mn-cs"/>
              </a:rPr>
              <a:t> including template matching. Finding, matching, and/or counting specific patterns. This may include location of an object that may be rotated, partially hidden by another object, or varying in size.</a:t>
            </a:r>
            <a:r>
              <a:rPr lang="en-US" sz="1200" b="0" i="0" u="none" strike="noStrike" kern="1200" baseline="30000" dirty="0" smtClean="0">
                <a:solidFill>
                  <a:schemeClr val="tx1"/>
                </a:solidFill>
                <a:effectLst/>
                <a:latin typeface="+mn-lt"/>
                <a:ea typeface="+mn-ea"/>
                <a:cs typeface="+mn-cs"/>
                <a:hlinkClick r:id="rId24"/>
              </a:rPr>
              <a:t>[35]</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5" tooltip="Barcode"/>
              </a:rPr>
              <a:t>Barcode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6" tooltip="Data Matrix"/>
              </a:rPr>
              <a:t>Data Matrix</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tooltip="2D barcode"/>
              </a:rPr>
              <a:t>2D barcode</a:t>
            </a:r>
            <a:r>
              <a:rPr lang="en-US" sz="1200" b="0" i="0" kern="1200" dirty="0" smtClean="0">
                <a:solidFill>
                  <a:schemeClr val="tx1"/>
                </a:solidFill>
                <a:effectLst/>
                <a:latin typeface="+mn-lt"/>
                <a:ea typeface="+mn-ea"/>
                <a:cs typeface="+mn-cs"/>
              </a:rPr>
              <a:t>" reading </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9" tooltip="Optical character recognition"/>
              </a:rPr>
              <a:t>Optical character recognition</a:t>
            </a:r>
            <a:r>
              <a:rPr lang="en-US" sz="1200" b="0" i="0" kern="1200" dirty="0" smtClean="0">
                <a:solidFill>
                  <a:schemeClr val="tx1"/>
                </a:solidFill>
                <a:effectLst/>
                <a:latin typeface="+mn-lt"/>
                <a:ea typeface="+mn-ea"/>
                <a:cs typeface="+mn-cs"/>
              </a:rPr>
              <a:t>: automated reading of text such as serial numbers </a:t>
            </a:r>
            <a:r>
              <a:rPr lang="en-US" sz="1200" b="0" i="0" u="none" strike="noStrike" kern="1200" baseline="30000" dirty="0" smtClean="0">
                <a:solidFill>
                  <a:schemeClr val="tx1"/>
                </a:solidFill>
                <a:effectLst/>
                <a:latin typeface="+mn-lt"/>
                <a:ea typeface="+mn-ea"/>
                <a:cs typeface="+mn-cs"/>
                <a:hlinkClick r:id="rId30"/>
              </a:rPr>
              <a:t>[37]</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1" tooltip="Metrology"/>
              </a:rPr>
              <a:t>Gauging/Metrology</a:t>
            </a:r>
            <a:r>
              <a:rPr lang="en-US" sz="1200" b="0" i="0" kern="1200" dirty="0" smtClean="0">
                <a:solidFill>
                  <a:schemeClr val="tx1"/>
                </a:solidFill>
                <a:effectLst/>
                <a:latin typeface="+mn-lt"/>
                <a:ea typeface="+mn-ea"/>
                <a:cs typeface="+mn-cs"/>
              </a:rPr>
              <a:t>: measurement of object dimensions (e.g. in pixels, </a:t>
            </a:r>
            <a:r>
              <a:rPr lang="en-US" sz="1200" b="0" i="0" u="none" strike="noStrike" kern="1200" dirty="0" smtClean="0">
                <a:solidFill>
                  <a:schemeClr val="tx1"/>
                </a:solidFill>
                <a:effectLst/>
                <a:latin typeface="+mn-lt"/>
                <a:ea typeface="+mn-ea"/>
                <a:cs typeface="+mn-cs"/>
                <a:hlinkClick r:id="rId32" tooltip="Inch"/>
              </a:rPr>
              <a:t>inches</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33" tooltip="Millimeter"/>
              </a:rPr>
              <a:t>millimeters</a:t>
            </a:r>
            <a:r>
              <a:rPr lang="en-US" sz="1200" b="0" i="0" kern="1200" dirty="0" smtClean="0">
                <a:solidFill>
                  <a:schemeClr val="tx1"/>
                </a:solidFill>
                <a:effectLst/>
                <a:latin typeface="+mn-lt"/>
                <a:ea typeface="+mn-ea"/>
                <a:cs typeface="+mn-cs"/>
              </a:rPr>
              <a:t>) </a:t>
            </a:r>
            <a:r>
              <a:rPr lang="en-US" sz="1200" b="0" i="0" u="none" strike="noStrike" kern="1200" baseline="30000" dirty="0" smtClean="0">
                <a:solidFill>
                  <a:schemeClr val="tx1"/>
                </a:solidFill>
                <a:effectLst/>
                <a:latin typeface="+mn-lt"/>
                <a:ea typeface="+mn-ea"/>
                <a:cs typeface="+mn-cs"/>
                <a:hlinkClick r:id="rId34"/>
              </a:rPr>
              <a:t>[38]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Comparison against target values to determine a "pass or fail" or "go/no go" result. For example, with code or bar code verification, the read value is compared to the stored target value. For gauging, a measurement is compared against the proper value and tolerances. For verification of alpha-</a:t>
            </a:r>
            <a:r>
              <a:rPr lang="en-US" sz="1200" b="0" i="0" kern="1200" dirty="0" err="1" smtClean="0">
                <a:solidFill>
                  <a:schemeClr val="tx1"/>
                </a:solidFill>
                <a:effectLst/>
                <a:latin typeface="+mn-lt"/>
                <a:ea typeface="+mn-ea"/>
                <a:cs typeface="+mn-cs"/>
              </a:rPr>
              <a:t>numberic</a:t>
            </a:r>
            <a:r>
              <a:rPr lang="en-US" sz="1200" b="0" i="0" kern="1200" dirty="0" smtClean="0">
                <a:solidFill>
                  <a:schemeClr val="tx1"/>
                </a:solidFill>
                <a:effectLst/>
                <a:latin typeface="+mn-lt"/>
                <a:ea typeface="+mn-ea"/>
                <a:cs typeface="+mn-cs"/>
              </a:rPr>
              <a:t> codes, the </a:t>
            </a:r>
            <a:r>
              <a:rPr lang="en-US" sz="1200" b="0" i="0" kern="1200" dirty="0" err="1" smtClean="0">
                <a:solidFill>
                  <a:schemeClr val="tx1"/>
                </a:solidFill>
                <a:effectLst/>
                <a:latin typeface="+mn-lt"/>
                <a:ea typeface="+mn-ea"/>
                <a:cs typeface="+mn-cs"/>
              </a:rPr>
              <a:t>OCR'd</a:t>
            </a:r>
            <a:r>
              <a:rPr lang="en-US" sz="1200" b="0" i="0" kern="1200" dirty="0" smtClean="0">
                <a:solidFill>
                  <a:schemeClr val="tx1"/>
                </a:solidFill>
                <a:effectLst/>
                <a:latin typeface="+mn-lt"/>
                <a:ea typeface="+mn-ea"/>
                <a:cs typeface="+mn-cs"/>
              </a:rPr>
              <a:t> value is compared to the proper or target value. </a:t>
            </a:r>
            <a:r>
              <a:rPr lang="en-US" sz="1200" b="0" i="0" kern="1200" smtClean="0">
                <a:solidFill>
                  <a:schemeClr val="tx1"/>
                </a:solidFill>
                <a:effectLst/>
                <a:latin typeface="+mn-lt"/>
                <a:ea typeface="+mn-ea"/>
                <a:cs typeface="+mn-cs"/>
              </a:rPr>
              <a:t>For inspection for blemishes, the measured size of the blemishes may be compared to the maximums allowed by quality standards.</a:t>
            </a:r>
            <a:r>
              <a:rPr lang="en-US" sz="1200" b="0" i="0" u="none" strike="noStrike" kern="1200" baseline="30000" smtClean="0">
                <a:solidFill>
                  <a:schemeClr val="tx1"/>
                </a:solidFill>
                <a:effectLst/>
                <a:latin typeface="+mn-lt"/>
                <a:ea typeface="+mn-ea"/>
                <a:cs typeface="+mn-cs"/>
                <a:hlinkClick r:id="rId28"/>
              </a:rPr>
              <a:t>[36]</a:t>
            </a:r>
            <a:endParaRPr lang="en-US" sz="1200" b="0" i="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26</a:t>
            </a:fld>
            <a:endParaRPr lang="en-US"/>
          </a:p>
        </p:txBody>
      </p:sp>
    </p:spTree>
    <p:extLst>
      <p:ext uri="{BB962C8B-B14F-4D97-AF65-F5344CB8AC3E}">
        <p14:creationId xmlns:p14="http://schemas.microsoft.com/office/powerpoint/2010/main" val="3941422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Active contour model</a:t>
            </a:r>
            <a:r>
              <a:rPr lang="en-US" sz="1200" b="0" i="0" kern="1200" dirty="0" smtClean="0">
                <a:solidFill>
                  <a:schemeClr val="tx1"/>
                </a:solidFill>
                <a:effectLst/>
                <a:latin typeface="+mn-lt"/>
                <a:ea typeface="+mn-ea"/>
                <a:cs typeface="+mn-cs"/>
              </a:rPr>
              <a:t>, also called </a:t>
            </a:r>
            <a:r>
              <a:rPr lang="en-US" sz="1200" b="1" i="0" kern="1200" dirty="0" smtClean="0">
                <a:solidFill>
                  <a:schemeClr val="tx1"/>
                </a:solidFill>
                <a:effectLst/>
                <a:latin typeface="+mn-lt"/>
                <a:ea typeface="+mn-ea"/>
                <a:cs typeface="+mn-cs"/>
              </a:rPr>
              <a:t>snakes</a:t>
            </a:r>
            <a:r>
              <a:rPr lang="en-US" sz="1200" b="0" i="0" kern="1200" dirty="0" smtClean="0">
                <a:solidFill>
                  <a:schemeClr val="tx1"/>
                </a:solidFill>
                <a:effectLst/>
                <a:latin typeface="+mn-lt"/>
                <a:ea typeface="+mn-ea"/>
                <a:cs typeface="+mn-cs"/>
              </a:rPr>
              <a:t>, is a framework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for delineating an object outline from a possibly </a:t>
            </a:r>
            <a:r>
              <a:rPr lang="en-US" sz="1200" b="0" i="0" u="none" strike="noStrike" kern="1200" dirty="0" smtClean="0">
                <a:solidFill>
                  <a:schemeClr val="tx1"/>
                </a:solidFill>
                <a:effectLst/>
                <a:latin typeface="+mn-lt"/>
                <a:ea typeface="+mn-ea"/>
                <a:cs typeface="+mn-cs"/>
                <a:hlinkClick r:id="rId4" tooltip="Image noise"/>
              </a:rPr>
              <a:t>noisy</a:t>
            </a:r>
            <a:r>
              <a:rPr lang="en-US" sz="1200" b="0" i="0" kern="1200" dirty="0" smtClean="0">
                <a:solidFill>
                  <a:schemeClr val="tx1"/>
                </a:solidFill>
                <a:effectLst/>
                <a:latin typeface="+mn-lt"/>
                <a:ea typeface="+mn-ea"/>
                <a:cs typeface="+mn-cs"/>
              </a:rPr>
              <a:t> 2D </a:t>
            </a:r>
            <a:r>
              <a:rPr lang="en-US" sz="1200" b="0" i="0" u="none" strike="noStrike" kern="1200" dirty="0" smtClean="0">
                <a:solidFill>
                  <a:schemeClr val="tx1"/>
                </a:solidFill>
                <a:effectLst/>
                <a:latin typeface="+mn-lt"/>
                <a:ea typeface="+mn-ea"/>
                <a:cs typeface="+mn-cs"/>
                <a:hlinkClick r:id="rId5" tooltip="Image"/>
              </a:rPr>
              <a:t>image</a:t>
            </a:r>
            <a:r>
              <a:rPr lang="en-US" sz="1200" b="0" i="0" kern="1200" dirty="0" smtClean="0">
                <a:solidFill>
                  <a:schemeClr val="tx1"/>
                </a:solidFill>
                <a:effectLst/>
                <a:latin typeface="+mn-lt"/>
                <a:ea typeface="+mn-ea"/>
                <a:cs typeface="+mn-cs"/>
              </a:rPr>
              <a:t>. The snakes model is popular in computer vision, and snakes are greatly used in applications like object tracking, shape recognition, segmentation, edge detection and stereo matching.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Blob detection</a:t>
            </a:r>
            <a:r>
              <a:rPr lang="en-US" sz="1200" b="0" i="0" kern="1200" dirty="0" smtClean="0">
                <a:solidFill>
                  <a:schemeClr val="tx1"/>
                </a:solidFill>
                <a:effectLst/>
                <a:latin typeface="+mn-lt"/>
                <a:ea typeface="+mn-ea"/>
                <a:cs typeface="+mn-cs"/>
              </a:rPr>
              <a:t> methods are aimed at detecting regions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that differ in properties, such as brightness or color, compared to surrounding regions. Informally, a blob is a region of an image in which some properties are constant or approximately constant; all the points in a blob can be considered in some sense to be similar to each other. The most common method for blob detection is </a:t>
            </a:r>
            <a:r>
              <a:rPr lang="en-US" sz="1200" b="0" i="0" u="none" strike="noStrike" kern="1200" dirty="0" smtClean="0">
                <a:solidFill>
                  <a:schemeClr val="tx1"/>
                </a:solidFill>
                <a:effectLst/>
                <a:latin typeface="+mn-lt"/>
                <a:ea typeface="+mn-ea"/>
                <a:cs typeface="+mn-cs"/>
                <a:hlinkClick r:id="rId7" tooltip="Convolution"/>
              </a:rPr>
              <a:t>convolution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Edge detection</a:t>
            </a:r>
            <a:r>
              <a:rPr lang="en-US" sz="1200" b="0" i="0" kern="1200" dirty="0" smtClean="0">
                <a:solidFill>
                  <a:schemeClr val="tx1"/>
                </a:solidFill>
                <a:effectLst/>
                <a:latin typeface="+mn-lt"/>
                <a:ea typeface="+mn-ea"/>
                <a:cs typeface="+mn-cs"/>
              </a:rPr>
              <a:t> includes a variety of mathematical methods that aim at identifying points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at which the </a:t>
            </a:r>
            <a:r>
              <a:rPr lang="en-US" sz="1200" b="0" i="0" u="none" strike="noStrike" kern="1200" dirty="0" smtClean="0">
                <a:solidFill>
                  <a:schemeClr val="tx1"/>
                </a:solidFill>
                <a:effectLst/>
                <a:latin typeface="+mn-lt"/>
                <a:ea typeface="+mn-ea"/>
                <a:cs typeface="+mn-cs"/>
                <a:hlinkClick r:id="rId8" tooltip="Luminous intensity"/>
              </a:rPr>
              <a:t>image brightness</a:t>
            </a:r>
            <a:r>
              <a:rPr lang="en-US" sz="1200" b="0" i="0" kern="1200" dirty="0" smtClean="0">
                <a:solidFill>
                  <a:schemeClr val="tx1"/>
                </a:solidFill>
                <a:effectLst/>
                <a:latin typeface="+mn-lt"/>
                <a:ea typeface="+mn-ea"/>
                <a:cs typeface="+mn-cs"/>
              </a:rPr>
              <a:t> changes sharply or, more formally, has discontinuities. The points at which image brightness changes sharply are typically organized into a set of curved line segments termed </a:t>
            </a:r>
            <a:r>
              <a:rPr lang="en-US" sz="1200" b="0" i="1" kern="1200" dirty="0" smtClean="0">
                <a:solidFill>
                  <a:schemeClr val="tx1"/>
                </a:solidFill>
                <a:effectLst/>
                <a:latin typeface="+mn-lt"/>
                <a:ea typeface="+mn-ea"/>
                <a:cs typeface="+mn-cs"/>
              </a:rPr>
              <a:t>edges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Scale-invariant feature transform</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SIFT</a:t>
            </a:r>
            <a:r>
              <a:rPr lang="en-US" sz="1200" b="0" i="0" kern="1200" dirty="0" smtClean="0">
                <a:solidFill>
                  <a:schemeClr val="tx1"/>
                </a:solidFill>
                <a:effectLst/>
                <a:latin typeface="+mn-lt"/>
                <a:ea typeface="+mn-ea"/>
                <a:cs typeface="+mn-cs"/>
              </a:rPr>
              <a:t>) is an algorithm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to detect and describe local features in images.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any object in an image, interesting points on the object can be extracted to provide a "feature description" of the object. This description, extracted from a training image, can then be used to identify the object when attempting to locate the object in a test image containing many other objects. To perform reliable recognition, it is important that the features extracted from the training image be detectable even under changes in image scale, noise and illumination. Such points usually lie on high-contrast regions of the image, such as object edges.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Viola–Jones object detection framework</a:t>
            </a:r>
            <a:r>
              <a:rPr lang="en-US" sz="1200" b="0" i="0" kern="1200" dirty="0" smtClean="0">
                <a:solidFill>
                  <a:schemeClr val="tx1"/>
                </a:solidFill>
                <a:effectLst/>
                <a:latin typeface="+mn-lt"/>
                <a:ea typeface="+mn-ea"/>
                <a:cs typeface="+mn-cs"/>
              </a:rPr>
              <a:t> is the first </a:t>
            </a:r>
            <a:r>
              <a:rPr lang="en-US" sz="1200" b="0" i="0" u="none" strike="noStrike" kern="1200" dirty="0" smtClean="0">
                <a:solidFill>
                  <a:schemeClr val="tx1"/>
                </a:solidFill>
                <a:effectLst/>
                <a:latin typeface="+mn-lt"/>
                <a:ea typeface="+mn-ea"/>
                <a:cs typeface="+mn-cs"/>
                <a:hlinkClick r:id="rId9" tooltip="Object detection"/>
              </a:rPr>
              <a:t>object detection</a:t>
            </a:r>
            <a:r>
              <a:rPr lang="en-US" sz="1200" b="0" i="0" kern="1200" dirty="0" smtClean="0">
                <a:solidFill>
                  <a:schemeClr val="tx1"/>
                </a:solidFill>
                <a:effectLst/>
                <a:latin typeface="+mn-lt"/>
                <a:ea typeface="+mn-ea"/>
                <a:cs typeface="+mn-cs"/>
              </a:rPr>
              <a:t> framework to provide competitive object detection rates in real-time proposed in 2001 by </a:t>
            </a:r>
            <a:r>
              <a:rPr lang="en-US" sz="1200" b="0" i="0" u="none" strike="noStrike" kern="1200" dirty="0" smtClean="0">
                <a:solidFill>
                  <a:schemeClr val="tx1"/>
                </a:solidFill>
                <a:effectLst/>
                <a:latin typeface="+mn-lt"/>
                <a:ea typeface="+mn-ea"/>
                <a:cs typeface="+mn-cs"/>
                <a:hlinkClick r:id="rId10" tooltip="Paul Viola (page does not exist)"/>
              </a:rPr>
              <a:t>Paul Viola</a:t>
            </a:r>
            <a:r>
              <a:rPr lang="en-US" sz="1200" b="0" i="0" kern="1200" dirty="0" smtClean="0">
                <a:solidFill>
                  <a:schemeClr val="tx1"/>
                </a:solidFill>
                <a:effectLst/>
                <a:latin typeface="+mn-lt"/>
                <a:ea typeface="+mn-ea"/>
                <a:cs typeface="+mn-cs"/>
              </a:rPr>
              <a:t> and Michael Jones.</a:t>
            </a:r>
            <a:r>
              <a:rPr lang="en-US" sz="1200" b="0" i="0" u="none" strike="noStrike" kern="1200" baseline="30000" dirty="0" smtClean="0">
                <a:solidFill>
                  <a:schemeClr val="tx1"/>
                </a:solidFill>
                <a:effectLst/>
                <a:latin typeface="+mn-lt"/>
                <a:ea typeface="+mn-ea"/>
                <a:cs typeface="+mn-cs"/>
                <a:hlinkClick r:id="rId11"/>
              </a:rPr>
              <a:t>[1]</a:t>
            </a:r>
            <a:r>
              <a:rPr lang="en-US" sz="1200" b="0" i="0" u="none" strike="noStrike" kern="1200" baseline="30000" dirty="0" smtClean="0">
                <a:solidFill>
                  <a:schemeClr val="tx1"/>
                </a:solidFill>
                <a:effectLst/>
                <a:latin typeface="+mn-lt"/>
                <a:ea typeface="+mn-ea"/>
                <a:cs typeface="+mn-cs"/>
                <a:hlinkClick r:id="rId12"/>
              </a:rPr>
              <a:t>[2]</a:t>
            </a:r>
            <a:r>
              <a:rPr lang="en-US" sz="1200" b="0" i="0" kern="1200" dirty="0" smtClean="0">
                <a:solidFill>
                  <a:schemeClr val="tx1"/>
                </a:solidFill>
                <a:effectLst/>
                <a:latin typeface="+mn-lt"/>
                <a:ea typeface="+mn-ea"/>
                <a:cs typeface="+mn-cs"/>
              </a:rPr>
              <a:t> Although it can be trained to detect a variety of object classes, it was motivated primarily by the problem of </a:t>
            </a:r>
            <a:r>
              <a:rPr lang="en-US" sz="1200" b="0" i="0" u="none" strike="noStrike" kern="1200" dirty="0" smtClean="0">
                <a:solidFill>
                  <a:schemeClr val="tx1"/>
                </a:solidFill>
                <a:effectLst/>
                <a:latin typeface="+mn-lt"/>
                <a:ea typeface="+mn-ea"/>
                <a:cs typeface="+mn-cs"/>
                <a:hlinkClick r:id="rId13" tooltip="Face detection"/>
              </a:rPr>
              <a:t>face detection</a:t>
            </a:r>
            <a:r>
              <a:rPr lang="en-US" sz="1200" b="0" i="0" kern="1200" dirty="0" smtClean="0">
                <a:solidFill>
                  <a:schemeClr val="tx1"/>
                </a:solidFill>
                <a:effectLst/>
                <a:latin typeface="+mn-lt"/>
                <a:ea typeface="+mn-ea"/>
                <a:cs typeface="+mn-cs"/>
              </a:rPr>
              <a:t>.</a:t>
            </a:r>
          </a:p>
          <a:p>
            <a:endParaRPr lang="en-US" dirty="0" smtClean="0"/>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Kadir</a:t>
            </a:r>
            <a:r>
              <a:rPr lang="en-US" sz="1200" b="1" i="0" kern="1200" dirty="0" smtClean="0">
                <a:solidFill>
                  <a:schemeClr val="tx1"/>
                </a:solidFill>
                <a:effectLst/>
                <a:latin typeface="+mn-lt"/>
                <a:ea typeface="+mn-ea"/>
                <a:cs typeface="+mn-cs"/>
              </a:rPr>
              <a:t>–Brady saliency detector</a:t>
            </a:r>
            <a:r>
              <a:rPr lang="en-US" sz="1200" b="0" i="0" kern="1200" dirty="0" smtClean="0">
                <a:solidFill>
                  <a:schemeClr val="tx1"/>
                </a:solidFill>
                <a:effectLst/>
                <a:latin typeface="+mn-lt"/>
                <a:ea typeface="+mn-ea"/>
                <a:cs typeface="+mn-cs"/>
              </a:rPr>
              <a:t> extracts features of objects in images that are distinct</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Kalman</a:t>
            </a:r>
            <a:r>
              <a:rPr lang="en-US" sz="1200" b="1" i="0" kern="1200" dirty="0" smtClean="0">
                <a:solidFill>
                  <a:schemeClr val="tx1"/>
                </a:solidFill>
                <a:effectLst/>
                <a:latin typeface="+mn-lt"/>
                <a:ea typeface="+mn-ea"/>
                <a:cs typeface="+mn-cs"/>
              </a:rPr>
              <a:t> filters </a:t>
            </a:r>
            <a:r>
              <a:rPr lang="en-US" sz="1200" b="0" i="0" kern="1200" dirty="0" smtClean="0">
                <a:solidFill>
                  <a:schemeClr val="tx1"/>
                </a:solidFill>
                <a:effectLst/>
                <a:latin typeface="+mn-lt"/>
                <a:ea typeface="+mn-ea"/>
                <a:cs typeface="+mn-cs"/>
              </a:rPr>
              <a:t>are often used</a:t>
            </a:r>
            <a:r>
              <a:rPr lang="en-US" sz="1200" b="0" i="0" kern="1200" baseline="0" dirty="0" smtClean="0">
                <a:solidFill>
                  <a:schemeClr val="tx1"/>
                </a:solidFill>
                <a:effectLst/>
                <a:latin typeface="+mn-lt"/>
                <a:ea typeface="+mn-ea"/>
                <a:cs typeface="+mn-cs"/>
              </a:rPr>
              <a:t> for object tracking using point features.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Canny edge detector</a:t>
            </a:r>
            <a:r>
              <a:rPr lang="en-US" sz="1200" b="0" i="0"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operator that uses a multi-stage </a:t>
            </a:r>
            <a:r>
              <a:rPr lang="en-US" sz="1200" b="0" i="0" u="none" strike="noStrike" kern="1200" dirty="0" smtClean="0">
                <a:solidFill>
                  <a:schemeClr val="tx1"/>
                </a:solidFill>
                <a:effectLst/>
                <a:latin typeface="+mn-lt"/>
                <a:ea typeface="+mn-ea"/>
                <a:cs typeface="+mn-cs"/>
                <a:hlinkClick r:id="rId15" tooltip="Algorithm"/>
              </a:rPr>
              <a:t>algorithm</a:t>
            </a:r>
            <a:r>
              <a:rPr lang="en-US" sz="1200" b="0" i="0" kern="1200" dirty="0" smtClean="0">
                <a:solidFill>
                  <a:schemeClr val="tx1"/>
                </a:solidFill>
                <a:effectLst/>
                <a:latin typeface="+mn-lt"/>
                <a:ea typeface="+mn-ea"/>
                <a:cs typeface="+mn-cs"/>
              </a:rPr>
              <a:t> to detect a wide range of edges in images.  In general</a:t>
            </a:r>
            <a:r>
              <a:rPr lang="en-US" sz="1200" b="0" i="0" kern="1200" baseline="0" dirty="0" smtClean="0">
                <a:solidFill>
                  <a:schemeClr val="tx1"/>
                </a:solidFill>
                <a:effectLst/>
                <a:latin typeface="+mn-lt"/>
                <a:ea typeface="+mn-ea"/>
                <a:cs typeface="+mn-cs"/>
              </a:rPr>
              <a:t> it applies Gaussian blurs to an image and then </a:t>
            </a:r>
            <a:r>
              <a:rPr lang="en-US" sz="1200" b="0" i="0" kern="1200" dirty="0" smtClean="0">
                <a:solidFill>
                  <a:schemeClr val="tx1"/>
                </a:solidFill>
                <a:effectLst/>
                <a:latin typeface="+mn-lt"/>
                <a:ea typeface="+mn-ea"/>
                <a:cs typeface="+mn-cs"/>
              </a:rPr>
              <a:t>finds the intensity gradients of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Sobel filter</a:t>
            </a:r>
            <a:r>
              <a:rPr lang="en-US" sz="1200" b="0" i="0" kern="1200" dirty="0" smtClean="0">
                <a:solidFill>
                  <a:schemeClr val="tx1"/>
                </a:solidFill>
                <a:effectLst/>
                <a:latin typeface="+mn-lt"/>
                <a:ea typeface="+mn-ea"/>
                <a:cs typeface="+mn-cs"/>
              </a:rPr>
              <a:t>, is used in </a:t>
            </a:r>
            <a:r>
              <a:rPr lang="en-US" sz="1200" b="0" i="0" u="none" strike="noStrike" kern="1200" dirty="0" smtClean="0">
                <a:solidFill>
                  <a:schemeClr val="tx1"/>
                </a:solidFill>
                <a:effectLst/>
                <a:latin typeface="+mn-lt"/>
                <a:ea typeface="+mn-ea"/>
                <a:cs typeface="+mn-cs"/>
                <a:hlinkClick r:id="rId16" tooltip="Image processing"/>
              </a:rPr>
              <a:t>image </a:t>
            </a:r>
            <a:r>
              <a:rPr lang="en-US" sz="1200" b="0" i="0" u="none" strike="noStrike" kern="1200" dirty="0" err="1" smtClean="0">
                <a:solidFill>
                  <a:schemeClr val="tx1"/>
                </a:solidFill>
                <a:effectLst/>
                <a:latin typeface="+mn-lt"/>
                <a:ea typeface="+mn-ea"/>
                <a:cs typeface="+mn-cs"/>
                <a:hlinkClick r:id="rId16" tooltip="Image processing"/>
              </a:rPr>
              <a:t>processing</a:t>
            </a:r>
            <a:r>
              <a:rPr lang="en-US" sz="1200" b="0" i="0" kern="1200" dirty="0" err="1"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particularly within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algorithms where it creates an image </a:t>
            </a:r>
            <a:r>
              <a:rPr lang="en-US" sz="1200" b="0" i="0" kern="1200" dirty="0" err="1" smtClean="0">
                <a:solidFill>
                  <a:schemeClr val="tx1"/>
                </a:solidFill>
                <a:effectLst/>
                <a:latin typeface="+mn-lt"/>
                <a:ea typeface="+mn-ea"/>
                <a:cs typeface="+mn-cs"/>
              </a:rPr>
              <a:t>emphasising</a:t>
            </a:r>
            <a:r>
              <a:rPr lang="en-US" sz="1200" b="0" i="0" kern="1200" dirty="0" smtClean="0">
                <a:solidFill>
                  <a:schemeClr val="tx1"/>
                </a:solidFill>
                <a:effectLst/>
                <a:latin typeface="+mn-lt"/>
                <a:ea typeface="+mn-ea"/>
                <a:cs typeface="+mn-cs"/>
              </a:rPr>
              <a:t> edges.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27</a:t>
            </a:fld>
            <a:endParaRPr lang="en-US"/>
          </a:p>
        </p:txBody>
      </p:sp>
    </p:spTree>
    <p:extLst>
      <p:ext uri="{BB962C8B-B14F-4D97-AF65-F5344CB8AC3E}">
        <p14:creationId xmlns:p14="http://schemas.microsoft.com/office/powerpoint/2010/main" val="3730479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broader overview;</a:t>
            </a:r>
            <a:r>
              <a:rPr lang="en-US" baseline="0" dirty="0" smtClean="0"/>
              <a:t> want to show what blocks are and how they fit in together</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solidFill>
                  <a:srgbClr val="363D3D"/>
                </a:solidFill>
                <a:latin typeface="Corbel"/>
              </a:rPr>
              <a:pPr/>
              <a:t>28</a:t>
            </a:fld>
            <a:endParaRPr lang="en-US">
              <a:solidFill>
                <a:srgbClr val="363D3D"/>
              </a:solidFill>
              <a:latin typeface="Corbel"/>
            </a:endParaRPr>
          </a:p>
        </p:txBody>
      </p:sp>
    </p:spTree>
    <p:extLst>
      <p:ext uri="{BB962C8B-B14F-4D97-AF65-F5344CB8AC3E}">
        <p14:creationId xmlns:p14="http://schemas.microsoft.com/office/powerpoint/2010/main" val="798922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29</a:t>
            </a:fld>
            <a:endParaRPr lang="en-US"/>
          </a:p>
        </p:txBody>
      </p:sp>
    </p:spTree>
    <p:extLst>
      <p:ext uri="{BB962C8B-B14F-4D97-AF65-F5344CB8AC3E}">
        <p14:creationId xmlns:p14="http://schemas.microsoft.com/office/powerpoint/2010/main" val="2087242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30</a:t>
            </a:fld>
            <a:endParaRPr lang="en-US" dirty="0">
              <a:solidFill>
                <a:prstClr val="black"/>
              </a:solidFill>
              <a:latin typeface="Arial"/>
            </a:endParaRPr>
          </a:p>
        </p:txBody>
      </p:sp>
    </p:spTree>
    <p:extLst>
      <p:ext uri="{BB962C8B-B14F-4D97-AF65-F5344CB8AC3E}">
        <p14:creationId xmlns:p14="http://schemas.microsoft.com/office/powerpoint/2010/main" val="3629313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36</a:t>
            </a:fld>
            <a:endParaRPr lang="en-US"/>
          </a:p>
        </p:txBody>
      </p:sp>
    </p:spTree>
    <p:extLst>
      <p:ext uri="{BB962C8B-B14F-4D97-AF65-F5344CB8AC3E}">
        <p14:creationId xmlns:p14="http://schemas.microsoft.com/office/powerpoint/2010/main" val="317898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is predictive analytics …</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3448257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38</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39</a:t>
            </a:fld>
            <a:endParaRPr lang="en-US"/>
          </a:p>
        </p:txBody>
      </p:sp>
    </p:spTree>
    <p:extLst>
      <p:ext uri="{BB962C8B-B14F-4D97-AF65-F5344CB8AC3E}">
        <p14:creationId xmlns:p14="http://schemas.microsoft.com/office/powerpoint/2010/main" val="96110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2030068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a:t>
            </a:r>
            <a:r>
              <a:rPr lang="en-US" baseline="0" dirty="0" smtClean="0"/>
              <a:t> Reading:</a:t>
            </a:r>
          </a:p>
          <a:p>
            <a:r>
              <a:rPr lang="en-US" dirty="0" smtClean="0"/>
              <a:t>https://www.healthcatalyst.com/predictive-analytics-healthcare-lessons/</a:t>
            </a:r>
          </a:p>
          <a:p>
            <a:r>
              <a:rPr lang="en-US" dirty="0" smtClean="0"/>
              <a:t>https://www.intel.com/content/www/us/en/healthcare-it/solutions/videos/how-to-get-started-with-analytics-in-healthcare-2.html</a:t>
            </a:r>
          </a:p>
          <a:p>
            <a:endParaRPr lang="en-US" dirty="0" smtClean="0"/>
          </a:p>
          <a:p>
            <a:endParaRPr lang="en-US" dirty="0" smtClean="0"/>
          </a:p>
          <a:p>
            <a:r>
              <a:rPr lang="en-US" dirty="0" smtClean="0"/>
              <a:t>One of the question that we often get when</a:t>
            </a:r>
            <a:r>
              <a:rPr lang="en-US" baseline="0" dirty="0" smtClean="0"/>
              <a:t> we start about predictive analytics is, “How do I get started?” “What does the analytics journey look like for an organization like mine?”</a:t>
            </a:r>
          </a:p>
          <a:p>
            <a:endParaRPr lang="en-US" baseline="0" dirty="0" smtClean="0"/>
          </a:p>
          <a:p>
            <a:r>
              <a:rPr lang="en-US" baseline="0" dirty="0" smtClean="0"/>
              <a:t>The great thing is that the works that all organizations have done around traditional types of analytics like descriptive and diagnostics analytics or what we think of as traditional BI, really sets the stage for more advanced types of analytics like predictive analytics.</a:t>
            </a: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5</a:t>
            </a:fld>
            <a:endParaRPr lang="en-US"/>
          </a:p>
        </p:txBody>
      </p:sp>
    </p:spTree>
    <p:extLst>
      <p:ext uri="{BB962C8B-B14F-4D97-AF65-F5344CB8AC3E}">
        <p14:creationId xmlns:p14="http://schemas.microsoft.com/office/powerpoint/2010/main" val="2621808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90209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r>
              <a:rPr lang="en-US" baseline="0" dirty="0" smtClean="0"/>
              <a:t>.</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99378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The vibration of mechanical parts within industrial equipment can be analyzed by decomposing their waveform into component waveforms using the Fast Fourier Transform.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Ball</a:t>
            </a:r>
            <a:r>
              <a:rPr lang="en-US" sz="1200" b="0" i="0" kern="1200" baseline="0" dirty="0" smtClean="0">
                <a:solidFill>
                  <a:schemeClr val="tx1"/>
                </a:solidFill>
                <a:effectLst/>
                <a:latin typeface="+mn-lt"/>
                <a:ea typeface="+mn-ea"/>
                <a:cs typeface="+mn-cs"/>
              </a:rPr>
              <a:t> Bearings, for example, when working in perfect order produces a stationary vibration waveform that does not decompose.  However, as the bearing wears the ball begins to slip rather than roll. The waveform then is </a:t>
            </a:r>
            <a:r>
              <a:rPr lang="en-US" sz="1200" b="0" i="0" kern="1200" dirty="0" smtClean="0">
                <a:solidFill>
                  <a:schemeClr val="tx1"/>
                </a:solidFill>
                <a:effectLst/>
                <a:latin typeface="+mn-lt"/>
                <a:ea typeface="+mn-ea"/>
                <a:cs typeface="+mn-cs"/>
              </a:rPr>
              <a:t>non-periodic and</a:t>
            </a:r>
            <a:r>
              <a:rPr lang="en-US" sz="1200" b="0" i="0" kern="1200" baseline="0" dirty="0" smtClean="0">
                <a:solidFill>
                  <a:schemeClr val="tx1"/>
                </a:solidFill>
                <a:effectLst/>
                <a:latin typeface="+mn-lt"/>
                <a:ea typeface="+mn-ea"/>
                <a:cs typeface="+mn-cs"/>
              </a:rPr>
              <a:t> becomes</a:t>
            </a:r>
            <a:r>
              <a:rPr lang="en-US" sz="1200" b="0" i="0" kern="1200" dirty="0" smtClean="0">
                <a:solidFill>
                  <a:schemeClr val="tx1"/>
                </a:solidFill>
                <a:effectLst/>
                <a:latin typeface="+mn-lt"/>
                <a:ea typeface="+mn-ea"/>
                <a:cs typeface="+mn-cs"/>
              </a:rPr>
              <a:t> cyclostationary,</a:t>
            </a:r>
            <a:r>
              <a:rPr lang="en-US" sz="1200" b="0" i="0" kern="1200" baseline="0" dirty="0" smtClean="0">
                <a:solidFill>
                  <a:schemeClr val="tx1"/>
                </a:solidFill>
                <a:effectLst/>
                <a:latin typeface="+mn-lt"/>
                <a:ea typeface="+mn-ea"/>
                <a:cs typeface="+mn-cs"/>
              </a:rPr>
              <a:t> meaning there is an interruption of the normal waveform that occur on a cyclic base.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vibration status is often perceived to be synonymous with quality and thus used for predictive maintenance before breakdown. As a result, the analysis of vibration has been used as a key condition tool for fault detection, diagnosis, and prognosis. Any defect in a bearing causes some vibration that consists of certain frequencies depending on the nature and location of the defect. Although many techniques for time–frequency analysis are reported to measure vibration signals, they were found less efficient in practical applications. For this reason, this article develops an on-line bearing vibration detection and analysis using enhanced fast Fourier transform algorithm. The relation between major vibration frequency and dispersed leakage caused from fast Fourier transform can be induced, and it is then used to establish a mathematical model to find major frequencies of vibration signal.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waveform is actually just the sum of a series of simple sinusoids of different frequencies, amplitudes, and phases.  A Fourier series is that series of sine waves; and we use Fourier analysis or spectrum analysis to deconstruct a signal into its individual sine wave components.  The result is acceleration/vibration amplitude as a function of frequency, which lets us perform analysis in the </a:t>
            </a:r>
            <a:r>
              <a:rPr lang="en-US" sz="1200" b="0" i="1" kern="1200" dirty="0" smtClean="0">
                <a:solidFill>
                  <a:schemeClr val="tx1"/>
                </a:solidFill>
                <a:effectLst/>
                <a:latin typeface="+mn-lt"/>
                <a:ea typeface="+mn-ea"/>
                <a:cs typeface="+mn-cs"/>
              </a:rPr>
              <a:t>frequency domain</a:t>
            </a:r>
            <a:r>
              <a:rPr lang="en-US" sz="1200" b="0" i="0" kern="1200" dirty="0" smtClean="0">
                <a:solidFill>
                  <a:schemeClr val="tx1"/>
                </a:solidFill>
                <a:effectLst/>
                <a:latin typeface="+mn-lt"/>
                <a:ea typeface="+mn-ea"/>
                <a:cs typeface="+mn-cs"/>
              </a:rPr>
              <a:t> (or spectrum) to gain a deeper understanding of our vibration profile. Most vibration analysis will typically be done in the frequency domain.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615533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Major phases of CRISP-DM</a:t>
            </a:r>
          </a:p>
          <a:p>
            <a:r>
              <a:rPr lang="en-US" sz="1200" b="0" i="0" kern="1200" dirty="0" smtClean="0">
                <a:solidFill>
                  <a:schemeClr val="tx1"/>
                </a:solidFill>
                <a:effectLst/>
                <a:latin typeface="+mn-lt"/>
                <a:ea typeface="+mn-ea"/>
                <a:cs typeface="+mn-cs"/>
              </a:rPr>
              <a:t>CRISP-DM breaks the process of </a:t>
            </a:r>
            <a:r>
              <a:rPr lang="en-US" sz="1200" b="0" i="0" u="none" strike="noStrike" kern="1200" dirty="0" smtClean="0">
                <a:solidFill>
                  <a:schemeClr val="tx1"/>
                </a:solidFill>
                <a:effectLst/>
                <a:latin typeface="+mn-lt"/>
                <a:ea typeface="+mn-ea"/>
                <a:cs typeface="+mn-cs"/>
              </a:rPr>
              <a:t>data</a:t>
            </a:r>
            <a:r>
              <a:rPr lang="en-US" sz="1200" b="0" i="0" u="none" strike="noStrike" kern="1200" baseline="0" dirty="0" smtClean="0">
                <a:solidFill>
                  <a:schemeClr val="tx1"/>
                </a:solidFill>
                <a:effectLst/>
                <a:latin typeface="+mn-lt"/>
                <a:ea typeface="+mn-ea"/>
                <a:cs typeface="+mn-cs"/>
              </a:rPr>
              <a:t> mining of</a:t>
            </a:r>
            <a:r>
              <a:rPr lang="en-US" sz="1200" b="0" i="0" kern="1200" dirty="0" smtClean="0">
                <a:solidFill>
                  <a:schemeClr val="tx1"/>
                </a:solidFill>
                <a:effectLst/>
                <a:latin typeface="+mn-lt"/>
                <a:ea typeface="+mn-ea"/>
                <a:cs typeface="+mn-cs"/>
              </a:rPr>
              <a:t> six major phases.</a:t>
            </a:r>
          </a:p>
          <a:p>
            <a:r>
              <a:rPr lang="en-US" sz="1200" b="0" i="0" kern="1200" dirty="0" smtClean="0">
                <a:solidFill>
                  <a:schemeClr val="tx1"/>
                </a:solidFill>
                <a:effectLst/>
                <a:latin typeface="+mn-lt"/>
                <a:ea typeface="+mn-ea"/>
                <a:cs typeface="+mn-cs"/>
              </a:rPr>
              <a:t>The sequence of the phases is not strict and moving back and forth between different phases is always required. The arrows in the process diagram indicate the most important and frequent dependencies between phases. The outer circle in the diagram symbolizes the cyclic nature of data mining itself. A data mining process continues after a solution has been deployed. The lessons learned during the process can trigger new, often more focused business questions and subsequent data mining processes will benefit from the experiences of previous ones.</a:t>
            </a:r>
          </a:p>
          <a:p>
            <a:endParaRPr lang="en-US" sz="1200" b="0" i="0" kern="1200" dirty="0" smtClean="0">
              <a:solidFill>
                <a:schemeClr val="tx1"/>
              </a:solidFill>
              <a:effectLst/>
              <a:latin typeface="+mn-lt"/>
              <a:ea typeface="+mn-ea"/>
              <a:cs typeface="+mn-cs"/>
            </a:endParaRPr>
          </a:p>
          <a:p>
            <a:r>
              <a:rPr lang="en-US" b="1" u="sng" dirty="0" smtClean="0"/>
              <a:t>Business Understanding</a:t>
            </a:r>
          </a:p>
          <a:p>
            <a:r>
              <a:rPr lang="en-US" dirty="0" smtClean="0"/>
              <a:t>This initial phase focuses on understanding the project objectives and requirements from a business perspective, and then converting this knowledge into a data mining problem definition, and a preliminary plan designed to achieve the objectives. A </a:t>
            </a:r>
            <a:r>
              <a:rPr lang="en-US" sz="1200" u="none" strike="noStrike" kern="1200" dirty="0" smtClean="0">
                <a:solidFill>
                  <a:schemeClr val="tx1"/>
                </a:solidFill>
                <a:effectLst/>
                <a:latin typeface="+mn-lt"/>
                <a:ea typeface="+mn-ea"/>
                <a:cs typeface="+mn-cs"/>
              </a:rPr>
              <a:t>decision model</a:t>
            </a:r>
            <a:r>
              <a:rPr lang="en-US" dirty="0" smtClean="0"/>
              <a:t>, especially one built using the </a:t>
            </a:r>
            <a:r>
              <a:rPr lang="en-US" sz="1200" u="none" strike="noStrike" kern="1200" dirty="0" smtClean="0">
                <a:solidFill>
                  <a:schemeClr val="tx1"/>
                </a:solidFill>
                <a:effectLst/>
                <a:latin typeface="+mn-lt"/>
                <a:ea typeface="+mn-ea"/>
                <a:cs typeface="+mn-cs"/>
              </a:rPr>
              <a:t>Decision Model and Notation</a:t>
            </a:r>
            <a:r>
              <a:rPr lang="en-US" dirty="0" smtClean="0"/>
              <a:t> standard can be used.</a:t>
            </a:r>
          </a:p>
          <a:p>
            <a:endParaRPr lang="en-US" dirty="0" smtClean="0"/>
          </a:p>
          <a:p>
            <a:r>
              <a:rPr lang="en-US" dirty="0" smtClean="0"/>
              <a:t>Determine Business Objectives Background Business Objectives Business Success Criteria Situation Assessment Inventory of Resources Requirements, Assumptions, and Constraints Risks and Contingencies Terminology Costs and Benefits Determine Data Mining Goal Data Mining Goals Data Mining Success Criteria Produce Project Plan Project Plan Initial </a:t>
            </a:r>
            <a:r>
              <a:rPr lang="en-US" dirty="0" err="1" smtClean="0"/>
              <a:t>Asessment</a:t>
            </a:r>
            <a:r>
              <a:rPr lang="en-US" dirty="0" smtClean="0"/>
              <a:t> of Tools and Techniques</a:t>
            </a:r>
          </a:p>
          <a:p>
            <a:endParaRPr lang="en-US" dirty="0" smtClean="0"/>
          </a:p>
          <a:p>
            <a:r>
              <a:rPr lang="en-US" b="1" u="sng" dirty="0" smtClean="0"/>
              <a:t>Data Understanding</a:t>
            </a:r>
          </a:p>
          <a:p>
            <a:r>
              <a:rPr lang="en-US" dirty="0" smtClean="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endParaRPr lang="en-US" dirty="0" smtClean="0"/>
          </a:p>
          <a:p>
            <a:r>
              <a:rPr lang="en-US" dirty="0" smtClean="0"/>
              <a:t>Collect Initial Data Initial Data Collection Report Describe Data </a:t>
            </a:r>
            <a:r>
              <a:rPr lang="en-US" dirty="0" err="1" smtClean="0"/>
              <a:t>Data</a:t>
            </a:r>
            <a:r>
              <a:rPr lang="en-US" dirty="0" smtClean="0"/>
              <a:t> Description Report Explore Data </a:t>
            </a:r>
            <a:r>
              <a:rPr lang="en-US" dirty="0" err="1" smtClean="0"/>
              <a:t>Data</a:t>
            </a:r>
            <a:r>
              <a:rPr lang="en-US" dirty="0" smtClean="0"/>
              <a:t> Exploration Report Verify Data Quality Data Quality Report</a:t>
            </a:r>
          </a:p>
          <a:p>
            <a:endParaRPr lang="en-US" dirty="0" smtClean="0"/>
          </a:p>
          <a:p>
            <a:r>
              <a:rPr lang="en-US" b="1" u="sng" dirty="0" smtClean="0"/>
              <a:t>Data Preparation</a:t>
            </a:r>
          </a:p>
          <a:p>
            <a:r>
              <a:rPr lang="en-US" dirty="0" smtClean="0"/>
              <a:t>The data preparation phase covers all activities to construct the final dataset (data that will be fed into the modeling tool(s)) from the initial raw data. Data preparation tasks are likely to be performed multiple times, and not in any prescribed order. Tasks include table, record, and attribute selection as well as transformation and cleaning of data for modeling tools.</a:t>
            </a:r>
          </a:p>
          <a:p>
            <a:endParaRPr lang="en-US" dirty="0" smtClean="0"/>
          </a:p>
          <a:p>
            <a:r>
              <a:rPr lang="en-US" dirty="0" smtClean="0"/>
              <a:t>Data Set Data Set Description Select Data Rationale for Inclusion / Exclusion Clean Data </a:t>
            </a:r>
            <a:r>
              <a:rPr lang="en-US" dirty="0" err="1" smtClean="0"/>
              <a:t>Data</a:t>
            </a:r>
            <a:r>
              <a:rPr lang="en-US" dirty="0" smtClean="0"/>
              <a:t> Cleaning Report Construct Data Derived Attributes Generated Records Integrate Data Merged Data Format Data Reformatted Data</a:t>
            </a:r>
          </a:p>
          <a:p>
            <a:endParaRPr lang="en-US" dirty="0" smtClean="0"/>
          </a:p>
          <a:p>
            <a:r>
              <a:rPr lang="en-US" b="1" u="sng" dirty="0" smtClean="0"/>
              <a:t>Modeling</a:t>
            </a:r>
          </a:p>
          <a:p>
            <a:r>
              <a:rPr lang="en-US" dirty="0" smtClean="0"/>
              <a:t>In this phase, various modeling techniques are selected and applied, and their parameters are calibrated to optimal values. Typically, there are several techniques for the same data mining problem type. Some techniques have specific requirements on the form of data. Therefore, stepping back to the data preparation phase is often needed.</a:t>
            </a:r>
          </a:p>
          <a:p>
            <a:endParaRPr lang="en-US" dirty="0" smtClean="0"/>
          </a:p>
          <a:p>
            <a:r>
              <a:rPr lang="en-US" dirty="0" smtClean="0"/>
              <a:t>Select Modeling Technique Modeling Technique Modeling Assumptions Generate Test Design Test Design Build Model Parameter Settings Models Model Description Assess Model </a:t>
            </a:r>
            <a:r>
              <a:rPr lang="en-US" dirty="0" err="1" smtClean="0"/>
              <a:t>Model</a:t>
            </a:r>
            <a:r>
              <a:rPr lang="en-US" dirty="0" smtClean="0"/>
              <a:t> Assessment Revised Parameter Settings</a:t>
            </a:r>
          </a:p>
          <a:p>
            <a:endParaRPr lang="en-US" dirty="0" smtClean="0"/>
          </a:p>
          <a:p>
            <a:r>
              <a:rPr lang="en-US" b="1" u="sng" dirty="0" smtClean="0"/>
              <a:t>Evaluation</a:t>
            </a:r>
          </a:p>
          <a:p>
            <a:r>
              <a:rPr lang="en-US" dirty="0" smtClean="0"/>
              <a:t>At this stage in the project you have built a model (or models) that appears to have high quality, from a data analysis perspective. Before proceeding to final deployment of the model, it is important to more thoroughly evaluate the model, and review the steps executed to construct the model, to be certain it properly achieves the business objectives. A key objective is to determine if there is some important business issue that has not been sufficiently considered. At the end of this phase, a decision on the use of the data mining results should be reached.</a:t>
            </a:r>
          </a:p>
          <a:p>
            <a:endParaRPr lang="en-US" dirty="0" smtClean="0"/>
          </a:p>
          <a:p>
            <a:r>
              <a:rPr lang="en-US" dirty="0" smtClean="0"/>
              <a:t>Evaluate Results Assessment of Data Mining Results w.r.t. Business Success Criteria Approved Models Review Process Review of Process Determine Next Steps List of Possible Actions Decision </a:t>
            </a:r>
          </a:p>
          <a:p>
            <a:endParaRPr lang="en-US" dirty="0" smtClean="0"/>
          </a:p>
          <a:p>
            <a:r>
              <a:rPr lang="en-US" b="1" u="sng" dirty="0" smtClean="0"/>
              <a:t>Deployment</a:t>
            </a:r>
          </a:p>
          <a:p>
            <a:r>
              <a:rPr lang="en-US" dirty="0" smtClean="0"/>
              <a:t>Creation of the model is generally not the end of the project. Even if the purpose of the model is to increase knowledge of the data, the knowledge gained will need to be organized and presented in a way that is useful to the customer. Depending on the requirements, the deployment phase can be as simple as generating a report or as complex as implementing a repeatable data scoring (e.g. segment allocation) or data mining process. In many cases it will be the customer, not the data analyst, who will carry out the deployment steps. Even if the analyst deploys the model it is important for the customer to understand up front the actions which will need to be carried out in order to actually make use of the created models.</a:t>
            </a:r>
          </a:p>
          <a:p>
            <a:endParaRPr lang="en-US" dirty="0" smtClean="0"/>
          </a:p>
          <a:p>
            <a:r>
              <a:rPr lang="en-US" dirty="0" smtClean="0"/>
              <a:t>Plan Deployment </a:t>
            </a:r>
            <a:r>
              <a:rPr lang="en-US" dirty="0" err="1" smtClean="0"/>
              <a:t>Deployment</a:t>
            </a:r>
            <a:r>
              <a:rPr lang="en-US" dirty="0" smtClean="0"/>
              <a:t> Plan </a:t>
            </a:r>
            <a:r>
              <a:rPr lang="en-US" dirty="0" err="1" smtClean="0"/>
              <a:t>Plan</a:t>
            </a:r>
            <a:r>
              <a:rPr lang="en-US" dirty="0" smtClean="0"/>
              <a:t> Monitoring and Maintenance Monitoring and Maintenance Plan Produce Final Report Final Report Final Presentation Review Project Experience Documentation</a:t>
            </a:r>
          </a:p>
          <a:p>
            <a:endParaRPr lang="en-US" dirty="0" smtClean="0"/>
          </a:p>
          <a:p>
            <a:r>
              <a:rPr lang="en-US" dirty="0" smtClean="0"/>
              <a:t>Wikipedia</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121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12</a:t>
            </a:fld>
            <a:endParaRPr lang="en-US">
              <a:solidFill>
                <a:prstClr val="black"/>
              </a:solidFill>
              <a:latin typeface="Arial"/>
            </a:endParaRPr>
          </a:p>
        </p:txBody>
      </p:sp>
    </p:spTree>
    <p:extLst>
      <p:ext uri="{BB962C8B-B14F-4D97-AF65-F5344CB8AC3E}">
        <p14:creationId xmlns:p14="http://schemas.microsoft.com/office/powerpoint/2010/main" val="1352157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2282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86884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256303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40493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1353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8929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65129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9845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13331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33997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7034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36523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69321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18060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0137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258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4456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30574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0" name="TextBox 9"/>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9" name="TextBox 8"/>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99412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42" name="TextBox 4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41" name="TextBox 40"/>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421878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TextBox 12"/>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22" name="TextBox 2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559124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93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41410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48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1428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46170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5" name="TextBox 14"/>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4" name="TextBox 13"/>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138224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2" name="TextBox 1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5" name="TextBox 14"/>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20950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54786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70553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577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79926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116524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94208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204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699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19249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275362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8215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777095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211114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lvl1pPr>
              <a:defRPr>
                <a:solidFill>
                  <a:schemeClr val="accent1"/>
                </a:solidFill>
              </a:defRPr>
            </a:lvl1pPr>
          </a:lstStyle>
          <a:p>
            <a:r>
              <a:rPr lang="en-US" dirty="0" smtClean="0"/>
              <a:t>Intel Confidential</a:t>
            </a:r>
            <a:endParaRPr lang="en-US" dirty="0"/>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73152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143317"/>
            <a:ext cx="10970683" cy="517175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398277184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0284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85943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9475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087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24010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33116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5.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 id="214748431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pic>
        <p:nvPicPr>
          <p:cNvPr id="11" name="Picture 2" descr="\\.psf\Home\Desktop\Intel.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3286525566"/>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grpSp>
      <p:sp>
        <p:nvSpPr>
          <p:cNvPr id="11" name="TextBox 10"/>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2" name="TextBox 1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095323628"/>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 id="214748436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8.jpeg"/><Relationship Id="rId7"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39.jpeg"/><Relationship Id="rId9" Type="http://schemas.openxmlformats.org/officeDocument/2006/relationships/image" Target="../media/image17.jpeg"/></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0.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g"/><Relationship Id="rId9"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5811" y="2236305"/>
            <a:ext cx="11696188" cy="1470025"/>
          </a:xfrm>
        </p:spPr>
        <p:txBody>
          <a:bodyPr/>
          <a:lstStyle/>
          <a:p>
            <a:r>
              <a:rPr lang="en-GB" sz="5867" dirty="0"/>
              <a:t>Webinar 3: </a:t>
            </a:r>
            <a:br>
              <a:rPr lang="en-GB" sz="5867" dirty="0"/>
            </a:br>
            <a:r>
              <a:rPr lang="en-GB" sz="4800" kern="0" spc="-93" dirty="0"/>
              <a:t>IoT Analytics &amp; Computer Vision in Industry 4.0</a:t>
            </a:r>
          </a:p>
        </p:txBody>
      </p:sp>
      <p:sp>
        <p:nvSpPr>
          <p:cNvPr id="3" name="Subtitle 2"/>
          <p:cNvSpPr>
            <a:spLocks noGrp="1"/>
          </p:cNvSpPr>
          <p:nvPr>
            <p:ph type="subTitle" idx="1"/>
          </p:nvPr>
        </p:nvSpPr>
        <p:spPr>
          <a:xfrm>
            <a:off x="495812" y="3804985"/>
            <a:ext cx="8440283" cy="392087"/>
          </a:xfrm>
        </p:spPr>
        <p:txBody>
          <a:bodyPr/>
          <a:lstStyle/>
          <a:p>
            <a:r>
              <a:rPr lang="en-GB" dirty="0">
                <a:solidFill>
                  <a:srgbClr val="F3D54E"/>
                </a:solidFill>
              </a:rPr>
              <a:t>The webinar will begin momentarily, please wait a few moments.</a:t>
            </a:r>
          </a:p>
        </p:txBody>
      </p:sp>
      <p:sp>
        <p:nvSpPr>
          <p:cNvPr id="4" name="Rectangle 3">
            <a:extLst>
              <a:ext uri="{FF2B5EF4-FFF2-40B4-BE49-F238E27FC236}">
                <a16:creationId xmlns="" xmlns:a16="http://schemas.microsoft.com/office/drawing/2014/main" id="{AB6300A7-0E59-490C-ADE6-F27E798BF516}"/>
              </a:ext>
            </a:extLst>
          </p:cNvPr>
          <p:cNvSpPr/>
          <p:nvPr/>
        </p:nvSpPr>
        <p:spPr>
          <a:xfrm>
            <a:off x="2696465" y="709832"/>
            <a:ext cx="6157455" cy="666786"/>
          </a:xfrm>
          <a:prstGeom prst="rect">
            <a:avLst/>
          </a:prstGeom>
        </p:spPr>
        <p:txBody>
          <a:bodyPr wrap="none">
            <a:spAutoFit/>
          </a:bodyPr>
          <a:lstStyle/>
          <a:p>
            <a:pPr defTabSz="609585"/>
            <a:r>
              <a:rPr lang="en-GB" sz="3733" dirty="0">
                <a:solidFill>
                  <a:prstClr val="white">
                    <a:alpha val="90000"/>
                  </a:prstClr>
                </a:solidFill>
                <a:latin typeface="Intel Clear Pro" panose="020B0804020202060201" pitchFamily="34" charset="0"/>
              </a:rPr>
              <a:t>Intel Industrial IoT Developer Webinar Series</a:t>
            </a:r>
            <a:endParaRPr lang="fr-FR" sz="3733" dirty="0">
              <a:solidFill>
                <a:prstClr val="white">
                  <a:alpha val="90000"/>
                </a:prstClr>
              </a:solidFill>
              <a:latin typeface="Intel Clear Pro" panose="020B0804020202060201" pitchFamily="34" charset="0"/>
            </a:endParaRPr>
          </a:p>
        </p:txBody>
      </p:sp>
      <p:pic>
        <p:nvPicPr>
          <p:cNvPr id="6" name="Picture 5" descr="A person reading a book&#10;&#10;Description generated with high confidence">
            <a:extLst>
              <a:ext uri="{FF2B5EF4-FFF2-40B4-BE49-F238E27FC236}">
                <a16:creationId xmlns="" xmlns:a16="http://schemas.microsoft.com/office/drawing/2014/main" id="{96140CA1-5DEA-477D-956D-2359392A4BC5}"/>
              </a:ext>
            </a:extLst>
          </p:cNvPr>
          <p:cNvPicPr>
            <a:picLocks noChangeAspect="1"/>
          </p:cNvPicPr>
          <p:nvPr/>
        </p:nvPicPr>
        <p:blipFill>
          <a:blip r:embed="rId2"/>
          <a:stretch>
            <a:fillRect/>
          </a:stretch>
        </p:blipFill>
        <p:spPr>
          <a:xfrm>
            <a:off x="495812" y="4870551"/>
            <a:ext cx="2730569" cy="1470024"/>
          </a:xfrm>
          <a:prstGeom prst="rect">
            <a:avLst/>
          </a:prstGeom>
        </p:spPr>
      </p:pic>
      <p:sp>
        <p:nvSpPr>
          <p:cNvPr id="7" name="Rectangle 6">
            <a:extLst>
              <a:ext uri="{FF2B5EF4-FFF2-40B4-BE49-F238E27FC236}">
                <a16:creationId xmlns="" xmlns:a16="http://schemas.microsoft.com/office/drawing/2014/main" id="{F7BA9687-6867-4093-9E5B-59D612696589}"/>
              </a:ext>
            </a:extLst>
          </p:cNvPr>
          <p:cNvSpPr/>
          <p:nvPr/>
        </p:nvSpPr>
        <p:spPr>
          <a:xfrm>
            <a:off x="3441812" y="5088631"/>
            <a:ext cx="8225075" cy="1446358"/>
          </a:xfrm>
          <a:prstGeom prst="rect">
            <a:avLst/>
          </a:prstGeom>
        </p:spPr>
        <p:txBody>
          <a:bodyPr wrap="square">
            <a:spAutoFit/>
          </a:bodyPr>
          <a:lstStyle/>
          <a:p>
            <a:pPr defTabSz="609585" fontAlgn="base"/>
            <a:r>
              <a:rPr lang="en-GB" sz="2133" dirty="0">
                <a:solidFill>
                  <a:prstClr val="white"/>
                </a:solidFill>
              </a:rPr>
              <a:t>If you are not yet a member, sign up to the Intel Industrial IoT Developer Community and make sure you don’t miss out on future upcoming events and exclusive information: </a:t>
            </a:r>
            <a:r>
              <a:rPr lang="en-GB" sz="2400" b="1" u="sng" dirty="0">
                <a:solidFill>
                  <a:srgbClr val="F3D54E"/>
                </a:solidFill>
              </a:rPr>
              <a:t>https://intel.ly/2IYrK3E  </a:t>
            </a:r>
          </a:p>
        </p:txBody>
      </p:sp>
    </p:spTree>
    <p:extLst>
      <p:ext uri="{BB962C8B-B14F-4D97-AF65-F5344CB8AC3E}">
        <p14:creationId xmlns:p14="http://schemas.microsoft.com/office/powerpoint/2010/main" val="128606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Reminders</a:t>
            </a:r>
            <a:r>
              <a:rPr lang="en-US" dirty="0" smtClean="0"/>
              <a:t> for Data Scientists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sp>
        <p:nvSpPr>
          <p:cNvPr id="5" name="Content Placeholder 4"/>
          <p:cNvSpPr>
            <a:spLocks noGrp="1"/>
          </p:cNvSpPr>
          <p:nvPr>
            <p:ph sz="quarter" idx="15"/>
          </p:nvPr>
        </p:nvSpPr>
        <p:spPr/>
        <p:txBody>
          <a:bodyPr/>
          <a:lstStyle/>
          <a:p>
            <a:r>
              <a:rPr lang="en-US" b="1" u="sng" dirty="0"/>
              <a:t>More data does not </a:t>
            </a:r>
            <a:r>
              <a:rPr lang="en-US" b="1" u="sng" dirty="0" err="1" smtClean="0"/>
              <a:t>necessarly</a:t>
            </a:r>
            <a:r>
              <a:rPr lang="en-US" b="1" u="sng" dirty="0" smtClean="0"/>
              <a:t> mean </a:t>
            </a:r>
            <a:r>
              <a:rPr lang="en-US" b="1" u="sng" dirty="0"/>
              <a:t>more insight</a:t>
            </a:r>
            <a:r>
              <a:rPr lang="en-US" b="1" dirty="0"/>
              <a:t>: </a:t>
            </a:r>
            <a:r>
              <a:rPr lang="en-US" dirty="0"/>
              <a:t>It can be difficult to extract robust and clinically relevant conclusions, even from reams of data</a:t>
            </a:r>
            <a:r>
              <a:rPr lang="en-US" dirty="0" smtClean="0"/>
              <a:t>.</a:t>
            </a:r>
            <a:endParaRPr lang="en-US" dirty="0"/>
          </a:p>
          <a:p>
            <a:r>
              <a:rPr lang="en-US" b="1" u="sng" dirty="0"/>
              <a:t>Insight </a:t>
            </a:r>
            <a:r>
              <a:rPr lang="en-US" b="1" u="sng" dirty="0" smtClean="0"/>
              <a:t>does not always mean value</a:t>
            </a:r>
            <a:r>
              <a:rPr lang="en-US" dirty="0" smtClean="0"/>
              <a:t>: </a:t>
            </a:r>
            <a:r>
              <a:rPr lang="en-US" dirty="0"/>
              <a:t>While many solid scientific findings may be interesting, they do little to significantly improve current clinical outcomes.</a:t>
            </a:r>
          </a:p>
          <a:p>
            <a:r>
              <a:rPr lang="en-US" b="1" u="sng" dirty="0" smtClean="0"/>
              <a:t>Ability </a:t>
            </a:r>
            <a:r>
              <a:rPr lang="en-US" b="1" u="sng" dirty="0"/>
              <a:t>to interpret data varies based on the data itself</a:t>
            </a:r>
            <a:r>
              <a:rPr lang="en-US" dirty="0"/>
              <a:t>: Sometimes even the best data may afford only limited insight into clinical health outcomes.</a:t>
            </a:r>
          </a:p>
          <a:p>
            <a:r>
              <a:rPr lang="en-US" b="1" u="sng" dirty="0" smtClean="0"/>
              <a:t>Implementation </a:t>
            </a:r>
            <a:r>
              <a:rPr lang="en-US" b="1" u="sng" dirty="0"/>
              <a:t>itself may prove a challenge</a:t>
            </a:r>
            <a:r>
              <a:rPr lang="en-US" dirty="0"/>
              <a:t>: Leveraging large data sets successfully requires a hospital system to be prepared to embrace new methodologies; this, however, may require a significant investment of time and capital and alignment of economic interests.</a:t>
            </a:r>
          </a:p>
          <a:p>
            <a:endParaRPr lang="en-US" dirty="0"/>
          </a:p>
        </p:txBody>
      </p:sp>
    </p:spTree>
    <p:extLst>
      <p:ext uri="{BB962C8B-B14F-4D97-AF65-F5344CB8AC3E}">
        <p14:creationId xmlns:p14="http://schemas.microsoft.com/office/powerpoint/2010/main" val="292733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predictive analytics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4065"/>
            <a:ext cx="12192000" cy="813206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solidFill>
                  <a:schemeClr val="accent3">
                    <a:alpha val="90000"/>
                  </a:schemeClr>
                </a:solidFill>
              </a:rPr>
              <a:t>Clearly</a:t>
            </a:r>
            <a:r>
              <a:rPr lang="en-US" dirty="0" smtClean="0"/>
              <a:t> Actionable Data</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sp>
        <p:nvSpPr>
          <p:cNvPr id="8" name="Content Placeholder 7"/>
          <p:cNvSpPr>
            <a:spLocks noGrp="1"/>
          </p:cNvSpPr>
          <p:nvPr>
            <p:ph sz="quarter" idx="15"/>
          </p:nvPr>
        </p:nvSpPr>
        <p:spPr>
          <a:xfrm>
            <a:off x="471951" y="2225039"/>
            <a:ext cx="11325842" cy="1828801"/>
          </a:xfrm>
          <a:solidFill>
            <a:srgbClr val="000000">
              <a:alpha val="74902"/>
            </a:srgbClr>
          </a:solidFill>
        </p:spPr>
        <p:txBody>
          <a:bodyPr/>
          <a:lstStyle/>
          <a:p>
            <a:pPr algn="ctr"/>
            <a:r>
              <a:rPr lang="en-US" sz="3200" dirty="0" smtClean="0">
                <a:solidFill>
                  <a:schemeClr val="accent3"/>
                </a:solidFill>
              </a:rPr>
              <a:t>Representing data presents challenges because the data must be related to high level ideas that are actionable, timely and relevant.</a:t>
            </a:r>
            <a:endParaRPr lang="en-US" sz="3200" dirty="0">
              <a:solidFill>
                <a:schemeClr val="accent3"/>
              </a:solidFill>
            </a:endParaRPr>
          </a:p>
        </p:txBody>
      </p:sp>
    </p:spTree>
    <p:extLst>
      <p:ext uri="{BB962C8B-B14F-4D97-AF65-F5344CB8AC3E}">
        <p14:creationId xmlns:p14="http://schemas.microsoft.com/office/powerpoint/2010/main" val="6244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9254" y="5525991"/>
            <a:ext cx="11248100" cy="803297"/>
          </a:xfrm>
        </p:spPr>
        <p:txBody>
          <a:bodyPr/>
          <a:lstStyle/>
          <a:p>
            <a:r>
              <a:rPr lang="en-US" sz="6600" dirty="0" smtClean="0">
                <a:solidFill>
                  <a:schemeClr val="accent3">
                    <a:alpha val="90000"/>
                  </a:schemeClr>
                </a:solidFill>
              </a:rPr>
              <a:t>Algorithms in the </a:t>
            </a:r>
            <a:r>
              <a:rPr lang="en-US" sz="6600" dirty="0"/>
              <a:t>Predictive Modeling Toolkit</a:t>
            </a:r>
            <a:r>
              <a:rPr lang="en-US" sz="6600" dirty="0">
                <a:solidFill>
                  <a:schemeClr val="accent3">
                    <a:alpha val="90000"/>
                  </a:schemeClr>
                </a:solidFill>
              </a:rPr>
              <a:t> </a:t>
            </a:r>
            <a:endParaRPr lang="en-US" sz="6600"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36041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What</a:t>
            </a:r>
            <a:r>
              <a:rPr lang="en-US" dirty="0" smtClean="0"/>
              <a:t> is a Predictive model?</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13</a:t>
            </a:fld>
            <a:endParaRPr lang="en-US" dirty="0"/>
          </a:p>
        </p:txBody>
      </p:sp>
      <p:sp>
        <p:nvSpPr>
          <p:cNvPr id="8" name="Content Placeholder 7"/>
          <p:cNvSpPr>
            <a:spLocks noGrp="1"/>
          </p:cNvSpPr>
          <p:nvPr>
            <p:ph sz="quarter" idx="15"/>
          </p:nvPr>
        </p:nvSpPr>
        <p:spPr>
          <a:xfrm>
            <a:off x="471951" y="1233488"/>
            <a:ext cx="5777930" cy="4819577"/>
          </a:xfrm>
        </p:spPr>
        <p:txBody>
          <a:bodyPr/>
          <a:lstStyle/>
          <a:p>
            <a:r>
              <a:rPr lang="en-US" sz="1800" dirty="0" smtClean="0">
                <a:solidFill>
                  <a:schemeClr val="tx1"/>
                </a:solidFill>
              </a:rPr>
              <a:t>A predictive model is </a:t>
            </a:r>
            <a:r>
              <a:rPr lang="en-US" sz="1800" b="1" dirty="0" smtClean="0">
                <a:solidFill>
                  <a:schemeClr val="tx1"/>
                </a:solidFill>
              </a:rPr>
              <a:t>formally</a:t>
            </a:r>
            <a:r>
              <a:rPr lang="en-US" sz="1800" dirty="0" smtClean="0">
                <a:solidFill>
                  <a:schemeClr val="tx1"/>
                </a:solidFill>
              </a:rPr>
              <a:t> an </a:t>
            </a:r>
            <a:r>
              <a:rPr lang="en-US" sz="1800" b="1" dirty="0" smtClean="0">
                <a:solidFill>
                  <a:schemeClr val="tx1"/>
                </a:solidFill>
              </a:rPr>
              <a:t>function</a:t>
            </a:r>
            <a:r>
              <a:rPr lang="en-US" sz="1800" dirty="0" smtClean="0">
                <a:solidFill>
                  <a:schemeClr val="tx1"/>
                </a:solidFill>
              </a:rPr>
              <a:t> that </a:t>
            </a:r>
            <a:r>
              <a:rPr lang="en-US" sz="1800" b="1" dirty="0">
                <a:solidFill>
                  <a:schemeClr val="tx1"/>
                </a:solidFill>
              </a:rPr>
              <a:t>relates</a:t>
            </a:r>
            <a:r>
              <a:rPr lang="en-US" sz="1800" dirty="0">
                <a:solidFill>
                  <a:schemeClr val="tx1"/>
                </a:solidFill>
              </a:rPr>
              <a:t> a </a:t>
            </a:r>
            <a:r>
              <a:rPr lang="en-US" sz="1800" b="1" dirty="0">
                <a:solidFill>
                  <a:schemeClr val="tx1"/>
                </a:solidFill>
              </a:rPr>
              <a:t>set of </a:t>
            </a:r>
            <a:r>
              <a:rPr lang="en-US" sz="1800" b="1" dirty="0" smtClean="0">
                <a:solidFill>
                  <a:schemeClr val="tx1"/>
                </a:solidFill>
              </a:rPr>
              <a:t>inputs</a:t>
            </a:r>
            <a:r>
              <a:rPr lang="en-US" sz="1800" dirty="0">
                <a:solidFill>
                  <a:schemeClr val="tx1"/>
                </a:solidFill>
              </a:rPr>
              <a:t> </a:t>
            </a:r>
            <a:r>
              <a:rPr lang="en-US" sz="1800" dirty="0" smtClean="0">
                <a:solidFill>
                  <a:schemeClr val="tx1"/>
                </a:solidFill>
              </a:rPr>
              <a:t>(</a:t>
            </a:r>
            <a:r>
              <a:rPr lang="en-US" sz="1800" i="1" dirty="0" err="1" smtClean="0">
                <a:solidFill>
                  <a:schemeClr val="tx1"/>
                </a:solidFill>
              </a:rPr>
              <a:t>X</a:t>
            </a:r>
            <a:r>
              <a:rPr lang="en-US" sz="1800" dirty="0" err="1" smtClean="0">
                <a:solidFill>
                  <a:schemeClr val="tx1"/>
                </a:solidFill>
              </a:rPr>
              <a:t>s</a:t>
            </a:r>
            <a:r>
              <a:rPr lang="en-US" sz="1800" dirty="0">
                <a:solidFill>
                  <a:schemeClr val="tx1"/>
                </a:solidFill>
              </a:rPr>
              <a:t>) to one or more </a:t>
            </a:r>
            <a:r>
              <a:rPr lang="en-US" sz="1800" b="1" dirty="0">
                <a:solidFill>
                  <a:schemeClr val="tx1"/>
                </a:solidFill>
              </a:rPr>
              <a:t>outcomes</a:t>
            </a:r>
            <a:r>
              <a:rPr lang="en-US" sz="1800" dirty="0">
                <a:solidFill>
                  <a:schemeClr val="tx1"/>
                </a:solidFill>
              </a:rPr>
              <a:t> </a:t>
            </a:r>
            <a:r>
              <a:rPr lang="en-US" sz="1800" dirty="0" smtClean="0">
                <a:solidFill>
                  <a:schemeClr val="tx1"/>
                </a:solidFill>
              </a:rPr>
              <a:t>(</a:t>
            </a:r>
            <a:r>
              <a:rPr lang="en-US" sz="1800" i="1" dirty="0" smtClean="0">
                <a:solidFill>
                  <a:schemeClr val="tx1"/>
                </a:solidFill>
              </a:rPr>
              <a:t>Y</a:t>
            </a:r>
            <a:r>
              <a:rPr lang="en-US" sz="1800" dirty="0" smtClean="0">
                <a:solidFill>
                  <a:schemeClr val="tx1"/>
                </a:solidFill>
              </a:rPr>
              <a:t>s</a:t>
            </a:r>
            <a:r>
              <a:rPr lang="en-US" sz="1800" dirty="0">
                <a:solidFill>
                  <a:schemeClr val="tx1"/>
                </a:solidFill>
              </a:rPr>
              <a:t>) by </a:t>
            </a:r>
            <a:r>
              <a:rPr lang="en-US" sz="1800" b="1" dirty="0">
                <a:solidFill>
                  <a:schemeClr val="tx1"/>
                </a:solidFill>
              </a:rPr>
              <a:t>separating</a:t>
            </a:r>
            <a:r>
              <a:rPr lang="en-US" sz="1800" dirty="0">
                <a:solidFill>
                  <a:schemeClr val="tx1"/>
                </a:solidFill>
              </a:rPr>
              <a:t> </a:t>
            </a:r>
            <a:r>
              <a:rPr lang="en-US" sz="1800" dirty="0" smtClean="0">
                <a:solidFill>
                  <a:schemeClr val="tx1"/>
                </a:solidFill>
              </a:rPr>
              <a:t>the response</a:t>
            </a:r>
            <a:r>
              <a:rPr lang="en-US" sz="1800" dirty="0">
                <a:solidFill>
                  <a:schemeClr val="tx1"/>
                </a:solidFill>
              </a:rPr>
              <a:t> variation into </a:t>
            </a:r>
            <a:r>
              <a:rPr lang="en-US" sz="1800" b="1" dirty="0">
                <a:solidFill>
                  <a:schemeClr val="tx1"/>
                </a:solidFill>
              </a:rPr>
              <a:t>signal</a:t>
            </a:r>
            <a:r>
              <a:rPr lang="en-US" sz="1800" dirty="0">
                <a:solidFill>
                  <a:schemeClr val="tx1"/>
                </a:solidFill>
              </a:rPr>
              <a:t> and </a:t>
            </a:r>
            <a:r>
              <a:rPr lang="en-US" sz="1800" b="1" dirty="0">
                <a:solidFill>
                  <a:schemeClr val="tx1"/>
                </a:solidFill>
              </a:rPr>
              <a:t>noise</a:t>
            </a:r>
            <a:r>
              <a:rPr lang="en-US" sz="1800" dirty="0" smtClean="0">
                <a:solidFill>
                  <a:schemeClr val="tx1"/>
                </a:solidFill>
              </a:rPr>
              <a:t>.</a:t>
            </a:r>
          </a:p>
          <a:p>
            <a:endParaRPr lang="en-US" sz="1800" dirty="0">
              <a:solidFill>
                <a:schemeClr val="tx1"/>
              </a:solidFill>
            </a:endParaRPr>
          </a:p>
          <a:p>
            <a:r>
              <a:rPr lang="en-US" sz="1800" dirty="0" smtClean="0">
                <a:solidFill>
                  <a:schemeClr val="tx1"/>
                </a:solidFill>
              </a:rPr>
              <a:t>Models are often divided into </a:t>
            </a:r>
            <a:r>
              <a:rPr lang="en-US" sz="1800" b="1" dirty="0" smtClean="0">
                <a:solidFill>
                  <a:schemeClr val="tx1"/>
                </a:solidFill>
              </a:rPr>
              <a:t>parametric</a:t>
            </a:r>
            <a:r>
              <a:rPr lang="en-US" sz="1800" dirty="0" smtClean="0">
                <a:solidFill>
                  <a:schemeClr val="tx1"/>
                </a:solidFill>
              </a:rPr>
              <a:t> and </a:t>
            </a:r>
            <a:r>
              <a:rPr lang="en-US" sz="1800" b="1" dirty="0" smtClean="0">
                <a:solidFill>
                  <a:schemeClr val="tx1"/>
                </a:solidFill>
              </a:rPr>
              <a:t>non-parametric</a:t>
            </a:r>
            <a:r>
              <a:rPr lang="en-US" sz="1800" dirty="0" smtClean="0">
                <a:solidFill>
                  <a:schemeClr val="tx1"/>
                </a:solidFill>
              </a:rPr>
              <a:t>.</a:t>
            </a:r>
          </a:p>
          <a:p>
            <a:endParaRPr lang="en-US" sz="1800" dirty="0">
              <a:solidFill>
                <a:schemeClr val="tx1"/>
              </a:solidFill>
            </a:endParaRPr>
          </a:p>
          <a:p>
            <a:r>
              <a:rPr lang="en-US" sz="1800" b="1" dirty="0" smtClean="0">
                <a:solidFill>
                  <a:schemeClr val="tx1"/>
                </a:solidFill>
              </a:rPr>
              <a:t>Parametric</a:t>
            </a:r>
            <a:r>
              <a:rPr lang="en-US" sz="1800" dirty="0" smtClean="0">
                <a:solidFill>
                  <a:schemeClr val="tx1"/>
                </a:solidFill>
              </a:rPr>
              <a:t> models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endParaRPr lang="en-US" sz="1800" dirty="0" smtClean="0">
              <a:solidFill>
                <a:schemeClr val="tx1"/>
              </a:solidFill>
            </a:endParaRPr>
          </a:p>
          <a:p>
            <a:r>
              <a:rPr lang="en-US" sz="1800" b="1" dirty="0">
                <a:solidFill>
                  <a:schemeClr val="tx1"/>
                </a:solidFill>
              </a:rPr>
              <a:t>Non-parametric</a:t>
            </a:r>
            <a:r>
              <a:rPr lang="en-US" sz="1800" dirty="0">
                <a:solidFill>
                  <a:schemeClr val="tx1"/>
                </a:solidFill>
              </a:rPr>
              <a:t> models 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endParaRPr lang="en-US" sz="1800" dirty="0">
              <a:solidFill>
                <a:schemeClr val="tx1"/>
              </a:solidFill>
            </a:endParaRPr>
          </a:p>
          <a:p>
            <a:endParaRPr lang="en-US" sz="1800" dirty="0">
              <a:solidFill>
                <a:schemeClr val="tx1"/>
              </a:solidFill>
            </a:endParaRPr>
          </a:p>
        </p:txBody>
      </p:sp>
      <p:sp>
        <p:nvSpPr>
          <p:cNvPr id="9" name="TextBox 8"/>
          <p:cNvSpPr txBox="1"/>
          <p:nvPr/>
        </p:nvSpPr>
        <p:spPr>
          <a:xfrm>
            <a:off x="6640496" y="1251751"/>
            <a:ext cx="5079555" cy="5078313"/>
          </a:xfrm>
          <a:prstGeom prst="rect">
            <a:avLst/>
          </a:prstGeom>
          <a:noFill/>
        </p:spPr>
        <p:txBody>
          <a:bodyPr wrap="square" rtlCol="0">
            <a:spAutoFit/>
          </a:bodyPr>
          <a:lstStyle/>
          <a:p>
            <a:r>
              <a:rPr lang="en-US" dirty="0" smtClean="0"/>
              <a:t>Wikipedia has a list of some types of models</a:t>
            </a:r>
          </a:p>
          <a:p>
            <a:pPr marL="285750" indent="-285750">
              <a:buFont typeface="Arial" panose="020B0604020202020204" pitchFamily="34" charset="0"/>
              <a:buChar char="•"/>
            </a:pPr>
            <a:r>
              <a:rPr lang="en-US" dirty="0" smtClean="0"/>
              <a:t>Group </a:t>
            </a:r>
            <a:r>
              <a:rPr lang="en-US" dirty="0"/>
              <a:t>method of data handling</a:t>
            </a:r>
          </a:p>
          <a:p>
            <a:pPr marL="285750" indent="-285750">
              <a:buFont typeface="Arial" panose="020B0604020202020204" pitchFamily="34" charset="0"/>
              <a:buChar char="•"/>
            </a:pPr>
            <a:r>
              <a:rPr lang="en-US" dirty="0" smtClean="0"/>
              <a:t>Naive </a:t>
            </a:r>
            <a:r>
              <a:rPr lang="en-US" dirty="0"/>
              <a:t>Bayes</a:t>
            </a:r>
          </a:p>
          <a:p>
            <a:pPr marL="285750" indent="-285750">
              <a:buFont typeface="Arial" panose="020B0604020202020204" pitchFamily="34" charset="0"/>
              <a:buChar char="•"/>
            </a:pPr>
            <a:r>
              <a:rPr lang="en-US" i="1" dirty="0" smtClean="0"/>
              <a:t>k</a:t>
            </a:r>
            <a:r>
              <a:rPr lang="en-US" dirty="0" smtClean="0"/>
              <a:t>-nearest </a:t>
            </a:r>
            <a:r>
              <a:rPr lang="en-US" dirty="0"/>
              <a:t>neighbor algorithm</a:t>
            </a:r>
          </a:p>
          <a:p>
            <a:pPr marL="285750" indent="-285750">
              <a:buFont typeface="Arial" panose="020B0604020202020204" pitchFamily="34" charset="0"/>
              <a:buChar char="•"/>
            </a:pPr>
            <a:r>
              <a:rPr lang="en-US" dirty="0" smtClean="0"/>
              <a:t>Majority </a:t>
            </a:r>
            <a:r>
              <a:rPr lang="en-US" dirty="0"/>
              <a:t>classifier</a:t>
            </a:r>
          </a:p>
          <a:p>
            <a:pPr marL="285750" indent="-285750">
              <a:buFont typeface="Arial" panose="020B0604020202020204" pitchFamily="34" charset="0"/>
              <a:buChar char="•"/>
            </a:pPr>
            <a:r>
              <a:rPr lang="en-US" dirty="0" smtClean="0"/>
              <a:t>Support </a:t>
            </a:r>
            <a:r>
              <a:rPr lang="en-US" dirty="0"/>
              <a:t>vector machines</a:t>
            </a:r>
          </a:p>
          <a:p>
            <a:pPr marL="285750" indent="-285750">
              <a:buFont typeface="Arial" panose="020B0604020202020204" pitchFamily="34" charset="0"/>
              <a:buChar char="•"/>
            </a:pPr>
            <a:r>
              <a:rPr lang="en-US" dirty="0" smtClean="0"/>
              <a:t>Random </a:t>
            </a:r>
            <a:r>
              <a:rPr lang="en-US" dirty="0"/>
              <a:t>forests</a:t>
            </a:r>
          </a:p>
          <a:p>
            <a:pPr marL="285750" indent="-285750">
              <a:buFont typeface="Arial" panose="020B0604020202020204" pitchFamily="34" charset="0"/>
              <a:buChar char="•"/>
            </a:pPr>
            <a:r>
              <a:rPr lang="en-US" dirty="0" smtClean="0"/>
              <a:t>Boosted </a:t>
            </a:r>
            <a:r>
              <a:rPr lang="en-US" dirty="0"/>
              <a:t>trees</a:t>
            </a:r>
          </a:p>
          <a:p>
            <a:pPr marL="285750" indent="-285750">
              <a:buFont typeface="Arial" panose="020B0604020202020204" pitchFamily="34" charset="0"/>
              <a:buChar char="•"/>
            </a:pPr>
            <a:r>
              <a:rPr lang="en-US" dirty="0" smtClean="0"/>
              <a:t>CART </a:t>
            </a:r>
            <a:r>
              <a:rPr lang="en-US" dirty="0"/>
              <a:t>(Classification and Regression Trees)</a:t>
            </a:r>
          </a:p>
          <a:p>
            <a:pPr marL="285750" indent="-285750">
              <a:buFont typeface="Arial" panose="020B0604020202020204" pitchFamily="34" charset="0"/>
              <a:buChar char="•"/>
            </a:pPr>
            <a:r>
              <a:rPr lang="en-US" dirty="0" smtClean="0"/>
              <a:t>MARS</a:t>
            </a:r>
            <a:endParaRPr lang="en-US" dirty="0"/>
          </a:p>
          <a:p>
            <a:pPr marL="285750" indent="-285750">
              <a:buFont typeface="Arial" panose="020B0604020202020204" pitchFamily="34" charset="0"/>
              <a:buChar char="•"/>
            </a:pPr>
            <a:r>
              <a:rPr lang="en-US" dirty="0" smtClean="0"/>
              <a:t>Neural </a:t>
            </a:r>
            <a:r>
              <a:rPr lang="en-US" dirty="0"/>
              <a:t>Networks</a:t>
            </a:r>
          </a:p>
          <a:p>
            <a:pPr marL="285750" indent="-285750">
              <a:buFont typeface="Arial" panose="020B0604020202020204" pitchFamily="34" charset="0"/>
              <a:buChar char="•"/>
            </a:pPr>
            <a:r>
              <a:rPr lang="en-US" dirty="0" smtClean="0"/>
              <a:t>ACE </a:t>
            </a:r>
            <a:r>
              <a:rPr lang="en-US" dirty="0"/>
              <a:t>and AVAS</a:t>
            </a:r>
          </a:p>
          <a:p>
            <a:pPr marL="285750" indent="-285750">
              <a:buFont typeface="Arial" panose="020B0604020202020204" pitchFamily="34" charset="0"/>
              <a:buChar char="•"/>
            </a:pPr>
            <a:r>
              <a:rPr lang="en-US" dirty="0" smtClean="0"/>
              <a:t>Ordinary </a:t>
            </a:r>
            <a:r>
              <a:rPr lang="en-US" dirty="0"/>
              <a:t>Least Squares</a:t>
            </a:r>
          </a:p>
          <a:p>
            <a:pPr marL="285750" indent="-285750">
              <a:buFont typeface="Arial" panose="020B0604020202020204" pitchFamily="34" charset="0"/>
              <a:buChar char="•"/>
            </a:pPr>
            <a:r>
              <a:rPr lang="en-US" dirty="0" smtClean="0"/>
              <a:t>Generalized </a:t>
            </a:r>
            <a:r>
              <a:rPr lang="en-US" dirty="0"/>
              <a:t>Linear Models (GLM)</a:t>
            </a:r>
          </a:p>
          <a:p>
            <a:pPr marL="285750" indent="-285750">
              <a:buFont typeface="Arial" panose="020B0604020202020204" pitchFamily="34" charset="0"/>
              <a:buChar char="•"/>
            </a:pPr>
            <a:r>
              <a:rPr lang="en-US" dirty="0" smtClean="0"/>
              <a:t>Logistic </a:t>
            </a:r>
            <a:r>
              <a:rPr lang="en-US" dirty="0"/>
              <a:t>regression</a:t>
            </a:r>
          </a:p>
          <a:p>
            <a:pPr marL="285750" indent="-285750">
              <a:buFont typeface="Arial" panose="020B0604020202020204" pitchFamily="34" charset="0"/>
              <a:buChar char="•"/>
            </a:pPr>
            <a:r>
              <a:rPr lang="en-US" dirty="0" smtClean="0"/>
              <a:t>Generalized </a:t>
            </a:r>
            <a:r>
              <a:rPr lang="en-US" dirty="0"/>
              <a:t>additive models</a:t>
            </a:r>
          </a:p>
          <a:p>
            <a:pPr marL="285750" indent="-285750">
              <a:buFont typeface="Arial" panose="020B0604020202020204" pitchFamily="34" charset="0"/>
              <a:buChar char="•"/>
            </a:pPr>
            <a:r>
              <a:rPr lang="en-US" dirty="0" smtClean="0"/>
              <a:t>Robust </a:t>
            </a:r>
            <a:r>
              <a:rPr lang="en-US" dirty="0"/>
              <a:t>regression</a:t>
            </a:r>
          </a:p>
          <a:p>
            <a:pPr marL="285750" indent="-285750">
              <a:buFont typeface="Arial" panose="020B0604020202020204" pitchFamily="34" charset="0"/>
              <a:buChar char="•"/>
            </a:pPr>
            <a:r>
              <a:rPr lang="en-US" dirty="0" smtClean="0"/>
              <a:t>Semiparametric </a:t>
            </a:r>
            <a:r>
              <a:rPr lang="en-US" dirty="0"/>
              <a:t>regression</a:t>
            </a:r>
          </a:p>
        </p:txBody>
      </p:sp>
    </p:spTree>
    <p:extLst>
      <p:ext uri="{BB962C8B-B14F-4D97-AF65-F5344CB8AC3E}">
        <p14:creationId xmlns:p14="http://schemas.microsoft.com/office/powerpoint/2010/main" val="350548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Parametric </a:t>
            </a:r>
            <a:r>
              <a:rPr lang="en-US" dirty="0" smtClean="0"/>
              <a:t>Vs Non-Parametric</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
        <p:nvSpPr>
          <p:cNvPr id="8" name="Content Placeholder 7"/>
          <p:cNvSpPr>
            <a:spLocks noGrp="1"/>
          </p:cNvSpPr>
          <p:nvPr>
            <p:ph sz="quarter" idx="15"/>
          </p:nvPr>
        </p:nvSpPr>
        <p:spPr>
          <a:xfrm>
            <a:off x="471952" y="1233488"/>
            <a:ext cx="5286592" cy="4782083"/>
          </a:xfrm>
        </p:spPr>
        <p:txBody>
          <a:bodyPr/>
          <a:lstStyle/>
          <a:p>
            <a:pPr marL="285750" indent="-285750">
              <a:buClrTx/>
              <a:buFont typeface="Arial" panose="020B0604020202020204" pitchFamily="34" charset="0"/>
              <a:buChar char="•"/>
            </a:pPr>
            <a:r>
              <a:rPr lang="en-US" sz="1800" b="1" dirty="0" smtClean="0">
                <a:solidFill>
                  <a:schemeClr val="tx1"/>
                </a:solidFill>
              </a:rPr>
              <a:t>Parametric models </a:t>
            </a:r>
            <a:r>
              <a:rPr lang="en-US" sz="1800" dirty="0" smtClean="0">
                <a:solidFill>
                  <a:schemeClr val="tx1"/>
                </a:solidFill>
              </a:rPr>
              <a:t>-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b="1" dirty="0" smtClean="0">
              <a:solidFill>
                <a:schemeClr val="tx1"/>
              </a:solidFill>
            </a:endParaRPr>
          </a:p>
          <a:p>
            <a:pPr marL="285750" indent="-285750">
              <a:buClrTx/>
              <a:buFont typeface="Arial" panose="020B0604020202020204" pitchFamily="34" charset="0"/>
              <a:buChar char="•"/>
            </a:pPr>
            <a:r>
              <a:rPr lang="en-US" sz="1800" b="1" dirty="0" smtClean="0">
                <a:solidFill>
                  <a:schemeClr val="tx1"/>
                </a:solidFill>
              </a:rPr>
              <a:t>Non-parametric models </a:t>
            </a:r>
            <a:r>
              <a:rPr lang="en-US" sz="1800" dirty="0" smtClean="0">
                <a:solidFill>
                  <a:schemeClr val="tx1"/>
                </a:solidFill>
              </a:rPr>
              <a:t>- </a:t>
            </a:r>
            <a:r>
              <a:rPr lang="en-US" sz="1800" dirty="0">
                <a:solidFill>
                  <a:schemeClr val="tx1"/>
                </a:solidFill>
              </a:rPr>
              <a:t>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dirty="0">
              <a:solidFill>
                <a:schemeClr val="tx1"/>
              </a:solidFill>
            </a:endParaRPr>
          </a:p>
          <a:p>
            <a:pPr marL="285750" indent="-285750">
              <a:buClrTx/>
              <a:buFont typeface="Arial" panose="020B0604020202020204" pitchFamily="34" charset="0"/>
              <a:buChar char="•"/>
            </a:pPr>
            <a:r>
              <a:rPr lang="en-US" sz="1800" b="1" dirty="0" smtClean="0">
                <a:solidFill>
                  <a:schemeClr val="tx1"/>
                </a:solidFill>
              </a:rPr>
              <a:t>LOWESS</a:t>
            </a:r>
            <a:r>
              <a:rPr lang="en-US" sz="1800" dirty="0">
                <a:solidFill>
                  <a:schemeClr val="tx1"/>
                </a:solidFill>
              </a:rPr>
              <a:t> (</a:t>
            </a:r>
            <a:r>
              <a:rPr lang="en-US" sz="1800" b="1" dirty="0">
                <a:solidFill>
                  <a:schemeClr val="tx1"/>
                </a:solidFill>
              </a:rPr>
              <a:t>locally weighted scatterplot smoothing</a:t>
            </a:r>
            <a:r>
              <a:rPr lang="en-US" sz="1800" dirty="0" smtClean="0">
                <a:solidFill>
                  <a:schemeClr val="tx1"/>
                </a:solidFill>
              </a:rPr>
              <a:t>)</a:t>
            </a:r>
            <a:endParaRPr lang="en-US" sz="1800" dirty="0">
              <a:solidFill>
                <a:schemeClr val="tx1"/>
              </a:solidFill>
            </a:endParaRPr>
          </a:p>
        </p:txBody>
      </p:sp>
      <p:pic>
        <p:nvPicPr>
          <p:cNvPr id="2" name="Picture 1"/>
          <p:cNvPicPr>
            <a:picLocks noChangeAspect="1"/>
          </p:cNvPicPr>
          <p:nvPr/>
        </p:nvPicPr>
        <p:blipFill>
          <a:blip r:embed="rId3"/>
          <a:stretch>
            <a:fillRect/>
          </a:stretch>
        </p:blipFill>
        <p:spPr>
          <a:xfrm>
            <a:off x="8761540" y="1317437"/>
            <a:ext cx="2841502" cy="2438134"/>
          </a:xfrm>
          <a:prstGeom prst="rect">
            <a:avLst/>
          </a:prstGeom>
        </p:spPr>
      </p:pic>
      <p:pic>
        <p:nvPicPr>
          <p:cNvPr id="4098" name="Picture 2" descr="https://upload.wikimedia.org/wikipedia/commons/thumb/2/2a/Butterfly_trans01.svg/300px-Butterfly_trans01.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274" y="1317437"/>
            <a:ext cx="2467536" cy="2467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026274" y="4043940"/>
            <a:ext cx="2467536" cy="1971631"/>
          </a:xfrm>
          <a:prstGeom prst="rect">
            <a:avLst/>
          </a:prstGeom>
        </p:spPr>
      </p:pic>
      <p:pic>
        <p:nvPicPr>
          <p:cNvPr id="9" name="Picture 8"/>
          <p:cNvPicPr>
            <a:picLocks noChangeAspect="1"/>
          </p:cNvPicPr>
          <p:nvPr/>
        </p:nvPicPr>
        <p:blipFill>
          <a:blip r:embed="rId6"/>
          <a:stretch>
            <a:fillRect/>
          </a:stretch>
        </p:blipFill>
        <p:spPr>
          <a:xfrm>
            <a:off x="8761540" y="4043940"/>
            <a:ext cx="2841502" cy="1971631"/>
          </a:xfrm>
          <a:prstGeom prst="rect">
            <a:avLst/>
          </a:prstGeom>
        </p:spPr>
      </p:pic>
    </p:spTree>
    <p:extLst>
      <p:ext uri="{BB962C8B-B14F-4D97-AF65-F5344CB8AC3E}">
        <p14:creationId xmlns:p14="http://schemas.microsoft.com/office/powerpoint/2010/main" val="123522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Supervised</a:t>
            </a:r>
            <a:r>
              <a:rPr lang="en-US" dirty="0" smtClean="0"/>
              <a:t> vs. Unsupervised</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15</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spTree>
    <p:extLst>
      <p:ext uri="{BB962C8B-B14F-4D97-AF65-F5344CB8AC3E}">
        <p14:creationId xmlns:p14="http://schemas.microsoft.com/office/powerpoint/2010/main" val="26634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Regression</a:t>
            </a:r>
            <a:r>
              <a:rPr lang="en-US" dirty="0" smtClean="0"/>
              <a:t>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16</a:t>
            </a:fld>
            <a:endParaRPr lang="en-US" dirty="0">
              <a:solidFill>
                <a:prstClr val="white"/>
              </a:solidFill>
            </a:endParaRPr>
          </a:p>
        </p:txBody>
      </p:sp>
      <p:sp>
        <p:nvSpPr>
          <p:cNvPr id="10" name="Rectangle 9"/>
          <p:cNvSpPr/>
          <p:nvPr/>
        </p:nvSpPr>
        <p:spPr>
          <a:xfrm>
            <a:off x="471951" y="1516216"/>
            <a:ext cx="4260687" cy="1200329"/>
          </a:xfrm>
          <a:prstGeom prst="rect">
            <a:avLst/>
          </a:prstGeom>
        </p:spPr>
        <p:txBody>
          <a:bodyPr wrap="square">
            <a:spAutoFit/>
          </a:bodyPr>
          <a:lstStyle/>
          <a:p>
            <a:r>
              <a:rPr lang="en-US" b="1" dirty="0">
                <a:latin typeface="Arial" panose="020B0604020202020204" pitchFamily="34" charset="0"/>
              </a:rPr>
              <a:t>L</a:t>
            </a:r>
            <a:r>
              <a:rPr lang="en-US" b="1" dirty="0" smtClean="0">
                <a:latin typeface="Arial" panose="020B0604020202020204" pitchFamily="34" charset="0"/>
              </a:rPr>
              <a:t>inear </a:t>
            </a:r>
            <a:r>
              <a:rPr lang="en-US" b="1" dirty="0">
                <a:latin typeface="Arial" panose="020B0604020202020204" pitchFamily="34" charset="0"/>
              </a:rPr>
              <a:t>regression</a:t>
            </a:r>
            <a:r>
              <a:rPr lang="en-US" dirty="0">
                <a:latin typeface="Arial" panose="020B0604020202020204" pitchFamily="34" charset="0"/>
              </a:rPr>
              <a:t> is </a:t>
            </a:r>
            <a:r>
              <a:rPr lang="en-US" dirty="0" smtClean="0">
                <a:latin typeface="Arial" panose="020B0604020202020204" pitchFamily="34" charset="0"/>
              </a:rPr>
              <a:t>a linear approach for modelling the relationship </a:t>
            </a:r>
            <a:r>
              <a:rPr lang="en-US" dirty="0">
                <a:latin typeface="Arial" panose="020B0604020202020204" pitchFamily="34" charset="0"/>
              </a:rPr>
              <a:t>between a </a:t>
            </a:r>
            <a:r>
              <a:rPr lang="en-US" dirty="0" smtClean="0">
                <a:latin typeface="Arial" panose="020B0604020202020204" pitchFamily="34" charset="0"/>
              </a:rPr>
              <a:t>scalar</a:t>
            </a:r>
            <a:r>
              <a:rPr lang="en-US" dirty="0">
                <a:latin typeface="Arial" panose="020B0604020202020204" pitchFamily="34" charset="0"/>
              </a:rPr>
              <a:t> dependent variable </a:t>
            </a:r>
            <a:r>
              <a:rPr lang="en-US" i="1" dirty="0">
                <a:latin typeface="Arial" panose="020B0604020202020204" pitchFamily="34" charset="0"/>
              </a:rPr>
              <a:t>y</a:t>
            </a:r>
            <a:r>
              <a:rPr lang="en-US" dirty="0">
                <a:latin typeface="Arial" panose="020B0604020202020204" pitchFamily="34" charset="0"/>
              </a:rPr>
              <a:t> and one or </a:t>
            </a:r>
            <a:r>
              <a:rPr lang="en-US" dirty="0" smtClean="0">
                <a:latin typeface="Arial" panose="020B0604020202020204" pitchFamily="34" charset="0"/>
              </a:rPr>
              <a:t>more </a:t>
            </a:r>
            <a:r>
              <a:rPr lang="en-US" dirty="0">
                <a:latin typeface="Arial" panose="020B0604020202020204" pitchFamily="34" charset="0"/>
              </a:rPr>
              <a:t>independent </a:t>
            </a:r>
            <a:r>
              <a:rPr lang="en-US" dirty="0" smtClean="0">
                <a:latin typeface="Arial" panose="020B0604020202020204" pitchFamily="34" charset="0"/>
              </a:rPr>
              <a:t>variables </a:t>
            </a:r>
            <a:r>
              <a:rPr lang="en-US" dirty="0">
                <a:latin typeface="Arial" panose="020B0604020202020204" pitchFamily="34" charset="0"/>
              </a:rPr>
              <a:t>denoted </a:t>
            </a:r>
            <a:r>
              <a:rPr lang="en-US" i="1" dirty="0">
                <a:latin typeface="Arial" panose="020B0604020202020204" pitchFamily="34" charset="0"/>
              </a:rPr>
              <a:t>X</a:t>
            </a:r>
            <a:r>
              <a:rPr lang="en-US" dirty="0">
                <a:latin typeface="Arial" panose="020B0604020202020204" pitchFamily="34" charset="0"/>
              </a:rPr>
              <a:t>.</a:t>
            </a:r>
            <a:endParaRPr lang="en-US" dirty="0"/>
          </a:p>
        </p:txBody>
      </p:sp>
      <p:pic>
        <p:nvPicPr>
          <p:cNvPr id="2050" name="Picture 2" descr="Image result for linear regression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51" y="3203696"/>
            <a:ext cx="3865271" cy="28654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gaussian cur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2859" y="3323968"/>
            <a:ext cx="5767192" cy="2745184"/>
          </a:xfrm>
          <a:prstGeom prst="rect">
            <a:avLst/>
          </a:prstGeom>
          <a:solidFill>
            <a:schemeClr val="tx1"/>
          </a:solidFill>
        </p:spPr>
      </p:pic>
      <p:sp>
        <p:nvSpPr>
          <p:cNvPr id="11" name="Rectangle 10"/>
          <p:cNvSpPr/>
          <p:nvPr/>
        </p:nvSpPr>
        <p:spPr>
          <a:xfrm>
            <a:off x="5952859" y="1516216"/>
            <a:ext cx="5440071" cy="646331"/>
          </a:xfrm>
          <a:prstGeom prst="rect">
            <a:avLst/>
          </a:prstGeom>
        </p:spPr>
        <p:txBody>
          <a:bodyPr wrap="square">
            <a:spAutoFit/>
          </a:bodyPr>
          <a:lstStyle/>
          <a:p>
            <a:r>
              <a:rPr lang="en-US" b="1" dirty="0" smtClean="0">
                <a:latin typeface="Arial" panose="020B0604020202020204" pitchFamily="34" charset="0"/>
              </a:rPr>
              <a:t>Gaussian regression</a:t>
            </a:r>
            <a:r>
              <a:rPr lang="en-US" dirty="0">
                <a:latin typeface="Arial" panose="020B0604020202020204" pitchFamily="34" charset="0"/>
              </a:rPr>
              <a:t> </a:t>
            </a:r>
            <a:r>
              <a:rPr lang="en-US" dirty="0" smtClean="0">
                <a:latin typeface="Arial" panose="020B0604020202020204" pitchFamily="34" charset="0"/>
              </a:rPr>
              <a:t>is a process that assumes a set of data has normal distribution</a:t>
            </a:r>
            <a:endParaRPr lang="en-US" dirty="0"/>
          </a:p>
        </p:txBody>
      </p:sp>
    </p:spTree>
    <p:extLst>
      <p:ext uri="{BB962C8B-B14F-4D97-AF65-F5344CB8AC3E}">
        <p14:creationId xmlns:p14="http://schemas.microsoft.com/office/powerpoint/2010/main" val="34663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Decision</a:t>
            </a:r>
            <a:r>
              <a:rPr lang="en-US" dirty="0" smtClean="0"/>
              <a:t> Tree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17</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spTree>
    <p:extLst>
      <p:ext uri="{BB962C8B-B14F-4D97-AF65-F5344CB8AC3E}">
        <p14:creationId xmlns:p14="http://schemas.microsoft.com/office/powerpoint/2010/main" val="20184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Naïve</a:t>
            </a:r>
            <a:r>
              <a:rPr lang="en-US" dirty="0" smtClean="0"/>
              <a:t> Bayes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18</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spTree>
    <p:extLst>
      <p:ext uri="{BB962C8B-B14F-4D97-AF65-F5344CB8AC3E}">
        <p14:creationId xmlns:p14="http://schemas.microsoft.com/office/powerpoint/2010/main" val="39037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356397"/>
          </a:xfrm>
        </p:spPr>
        <p:txBody>
          <a:bodyPr/>
          <a:lstStyle/>
          <a:p>
            <a:r>
              <a:rPr lang="en-US" dirty="0" smtClean="0">
                <a:solidFill>
                  <a:schemeClr val="accent3">
                    <a:alpha val="90000"/>
                  </a:schemeClr>
                </a:solidFill>
              </a:rPr>
              <a:t>K - Nearest </a:t>
            </a:r>
            <a:r>
              <a:rPr lang="en-US" dirty="0"/>
              <a:t>neighbor algorithm</a:t>
            </a:r>
            <a:br>
              <a:rPr lang="en-US"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19</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spTree>
    <p:extLst>
      <p:ext uri="{BB962C8B-B14F-4D97-AF65-F5344CB8AC3E}">
        <p14:creationId xmlns:p14="http://schemas.microsoft.com/office/powerpoint/2010/main" val="28684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6900" kern="0" dirty="0">
                  <a:solidFill>
                    <a:schemeClr val="tx1"/>
                  </a:solidFill>
                  <a:effectLst>
                    <a:outerShdw blurRad="431800" algn="ctr" rotWithShape="0">
                      <a:prstClr val="black"/>
                    </a:outerShdw>
                  </a:effectLst>
                </a:rPr>
                <a:t>Predictive </a:t>
              </a:r>
              <a:r>
                <a:rPr lang="en-US" sz="6900" kern="0" dirty="0" smtClean="0">
                  <a:solidFill>
                    <a:schemeClr val="tx1"/>
                  </a:solidFill>
                  <a:effectLst>
                    <a:outerShdw blurRad="431800" algn="ctr" rotWithShape="0">
                      <a:prstClr val="black"/>
                    </a:outerShdw>
                  </a:effectLst>
                </a:rPr>
                <a:t>Analytics &amp; Computer Vision</a:t>
              </a:r>
              <a:endParaRPr lang="en-US" sz="69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a:t>
              </a:r>
              <a:r>
                <a:rPr lang="en-US" sz="11500" kern="0" dirty="0" err="1" smtClean="0">
                  <a:solidFill>
                    <a:srgbClr val="F3D54E"/>
                  </a:solidFill>
                  <a:effectLst>
                    <a:outerShdw blurRad="431800" algn="ctr" rotWithShape="0">
                      <a:prstClr val="black"/>
                    </a:outerShdw>
                  </a:effectLst>
                </a:rPr>
                <a:t>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Core and Visual Computing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Dimensionality</a:t>
            </a:r>
            <a:r>
              <a:rPr lang="en-US" dirty="0" smtClean="0"/>
              <a:t> Reduction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20</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spTree>
    <p:extLst>
      <p:ext uri="{BB962C8B-B14F-4D97-AF65-F5344CB8AC3E}">
        <p14:creationId xmlns:p14="http://schemas.microsoft.com/office/powerpoint/2010/main" val="2190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Gradient</a:t>
            </a:r>
            <a:r>
              <a:rPr lang="en-US" dirty="0" smtClean="0"/>
              <a:t> Boosting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21</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spTree>
    <p:extLst>
      <p:ext uri="{BB962C8B-B14F-4D97-AF65-F5344CB8AC3E}">
        <p14:creationId xmlns:p14="http://schemas.microsoft.com/office/powerpoint/2010/main" val="20144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a:t>
            </a:r>
            <a:r>
              <a:rPr lang="en-US" dirty="0" smtClean="0"/>
              <a:t>Curve: Neural Networks</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22</a:t>
            </a:fld>
            <a:endParaRPr lang="en-US" dirty="0">
              <a:solidFill>
                <a:prstClr val="white"/>
              </a:solidFill>
            </a:endParaRPr>
          </a:p>
        </p:txBody>
      </p:sp>
      <p:grpSp>
        <p:nvGrpSpPr>
          <p:cNvPr id="28" name="Group 27"/>
          <p:cNvGrpSpPr/>
          <p:nvPr/>
        </p:nvGrpSpPr>
        <p:grpSpPr>
          <a:xfrm>
            <a:off x="534670" y="1204017"/>
            <a:ext cx="8012918" cy="4949715"/>
            <a:chOff x="293370" y="1242117"/>
            <a:chExt cx="8012918" cy="4949715"/>
          </a:xfrm>
        </p:grpSpPr>
        <p:cxnSp>
          <p:nvCxnSpPr>
            <p:cNvPr id="9" name="Straight Arrow Connector 8"/>
            <p:cNvCxnSpPr/>
            <p:nvPr/>
          </p:nvCxnSpPr>
          <p:spPr>
            <a:xfrm flipV="1">
              <a:off x="471951" y="18222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471951" y="60589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731520" y="52084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188720" y="43135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645920" y="33687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103120" y="24434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560320" y="15544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096000" y="51141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6845788" y="29177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293370" y="12421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402070" y="5668612"/>
              <a:ext cx="1460500" cy="523220"/>
            </a:xfrm>
            <a:prstGeom prst="rect">
              <a:avLst/>
            </a:prstGeom>
            <a:noFill/>
          </p:spPr>
          <p:txBody>
            <a:bodyPr wrap="square" rtlCol="0">
              <a:spAutoFit/>
            </a:bodyPr>
            <a:lstStyle/>
            <a:p>
              <a:r>
                <a:rPr lang="en-US" sz="1400" dirty="0" smtClean="0"/>
                <a:t>Infrastructure Opportunity</a:t>
              </a:r>
              <a:endParaRPr lang="en-US" sz="1400" dirty="0"/>
            </a:p>
          </p:txBody>
        </p:sp>
      </p:grpSp>
      <p:sp>
        <p:nvSpPr>
          <p:cNvPr id="2" name="Rectangle 1"/>
          <p:cNvSpPr/>
          <p:nvPr/>
        </p:nvSpPr>
        <p:spPr>
          <a:xfrm>
            <a:off x="1705232" y="1359243"/>
            <a:ext cx="6398638" cy="281734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 name="TextBox 2"/>
          <p:cNvSpPr txBox="1"/>
          <p:nvPr/>
        </p:nvSpPr>
        <p:spPr>
          <a:xfrm>
            <a:off x="8390238" y="2405356"/>
            <a:ext cx="3052119" cy="1200329"/>
          </a:xfrm>
          <a:prstGeom prst="rect">
            <a:avLst/>
          </a:prstGeom>
          <a:noFill/>
        </p:spPr>
        <p:txBody>
          <a:bodyPr wrap="square" rtlCol="0">
            <a:spAutoFit/>
          </a:bodyPr>
          <a:lstStyle/>
          <a:p>
            <a:r>
              <a:rPr lang="en-US" dirty="0" smtClean="0">
                <a:solidFill>
                  <a:srgbClr val="92D050"/>
                </a:solidFill>
                <a:latin typeface="+mn-lt"/>
              </a:rPr>
              <a:t>Neural Networks are increasing used higher on the Analytics Maturity Curve</a:t>
            </a:r>
            <a:endParaRPr lang="en-US" dirty="0" smtClean="0">
              <a:solidFill>
                <a:srgbClr val="92D050"/>
              </a:solidFill>
              <a:latin typeface="+mn-lt"/>
            </a:endParaRPr>
          </a:p>
        </p:txBody>
      </p:sp>
    </p:spTree>
    <p:extLst>
      <p:ext uri="{BB962C8B-B14F-4D97-AF65-F5344CB8AC3E}">
        <p14:creationId xmlns:p14="http://schemas.microsoft.com/office/powerpoint/2010/main" val="530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iqglobal.intel.com/iq-content-library/wp-content/uploads/sites/18/2017/11/PlanBeeOfficialLarge-reduced-e1510332035787-1160x6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5291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FFFF00">
                    <a:alpha val="90000"/>
                  </a:srgbClr>
                </a:solidFill>
              </a:rPr>
              <a:t>Computer </a:t>
            </a:r>
            <a:r>
              <a:rPr lang="en-US" dirty="0"/>
              <a:t>Vision at the EDGE</a:t>
            </a:r>
          </a:p>
        </p:txBody>
      </p:sp>
      <p:sp>
        <p:nvSpPr>
          <p:cNvPr id="7" name="Text Placeholder 6"/>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sp>
        <p:nvSpPr>
          <p:cNvPr id="9" name="Rounded Rectangle 8"/>
          <p:cNvSpPr/>
          <p:nvPr/>
        </p:nvSpPr>
        <p:spPr>
          <a:xfrm>
            <a:off x="471951" y="1333771"/>
            <a:ext cx="3940159" cy="417076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a:t>Sensing and interacting in real-time with the world around you.</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Becoming increasingly mobile</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Computing at the edge of the network enables new</a:t>
            </a:r>
          </a:p>
          <a:p>
            <a:pPr marL="457200" indent="-457200">
              <a:buFont typeface="Arial" panose="020B0604020202020204" pitchFamily="34" charset="0"/>
              <a:buChar char="•"/>
            </a:pPr>
            <a:r>
              <a:rPr lang="en-US"/>
              <a:t>possibilities</a:t>
            </a:r>
            <a:endParaRPr lang="en-US" dirty="0"/>
          </a:p>
        </p:txBody>
      </p:sp>
    </p:spTree>
    <p:extLst>
      <p:ext uri="{BB962C8B-B14F-4D97-AF65-F5344CB8AC3E}">
        <p14:creationId xmlns:p14="http://schemas.microsoft.com/office/powerpoint/2010/main" val="337833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24</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22600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25</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35515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smtClean="0">
                <a:solidFill>
                  <a:schemeClr val="accent3">
                    <a:alpha val="90000"/>
                  </a:schemeClr>
                </a:solidFill>
              </a:rPr>
              <a:t>Applications </a:t>
            </a:r>
            <a:r>
              <a:rPr lang="en-US" dirty="0" smtClean="0">
                <a:solidFill>
                  <a:schemeClr val="tx1"/>
                </a:solidFill>
              </a:rPr>
              <a:t>of Computer Vision</a:t>
            </a:r>
            <a:endParaRPr lang="en-US" dirty="0">
              <a:solidFill>
                <a:schemeClr val="tx1"/>
              </a:solidFill>
            </a:endParaRPr>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List of algorithms is from https</a:t>
            </a:r>
            <a:r>
              <a:rPr lang="en-US" dirty="0"/>
              <a:t>://</a:t>
            </a:r>
            <a:r>
              <a:rPr lang="en-US" dirty="0" smtClean="0"/>
              <a:t>en.wikipedia.org/wiki/Machine_vision </a:t>
            </a:r>
            <a:r>
              <a:rPr lang="en-US" dirty="0"/>
              <a:t> Creative Commons Attribution-</a:t>
            </a:r>
            <a:r>
              <a:rPr lang="en-US" dirty="0" err="1"/>
              <a:t>ShareAlike</a:t>
            </a:r>
            <a:r>
              <a:rPr lang="en-US" dirty="0"/>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26</a:t>
            </a:fld>
            <a:endParaRPr lang="en-US" dirty="0">
              <a:solidFill>
                <a:prstClr val="white"/>
              </a:solidFill>
            </a:endParaRPr>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sz="1800" dirty="0" smtClean="0"/>
              <a:t>Stitching/Registration</a:t>
            </a:r>
          </a:p>
          <a:p>
            <a:pPr marL="342900" indent="-342900">
              <a:buFont typeface="Arial" panose="020B0604020202020204" pitchFamily="34" charset="0"/>
              <a:buChar char="•"/>
            </a:pPr>
            <a:r>
              <a:rPr lang="en-US" sz="1800" dirty="0" smtClean="0"/>
              <a:t>Filtering</a:t>
            </a:r>
            <a:endParaRPr lang="en-US" sz="1800" dirty="0"/>
          </a:p>
          <a:p>
            <a:pPr marL="342900" indent="-342900">
              <a:buFont typeface="Arial" panose="020B0604020202020204" pitchFamily="34" charset="0"/>
              <a:buChar char="•"/>
            </a:pPr>
            <a:r>
              <a:rPr lang="en-US" sz="1800" dirty="0" smtClean="0"/>
              <a:t>Thresholding</a:t>
            </a:r>
          </a:p>
          <a:p>
            <a:pPr marL="342900" indent="-342900">
              <a:buFont typeface="Arial" panose="020B0604020202020204" pitchFamily="34" charset="0"/>
              <a:buChar char="•"/>
            </a:pPr>
            <a:r>
              <a:rPr lang="en-US" sz="1800" dirty="0" smtClean="0"/>
              <a:t>Quality Assurance</a:t>
            </a:r>
          </a:p>
          <a:p>
            <a:pPr marL="342900" indent="-342900">
              <a:buFont typeface="Arial" panose="020B0604020202020204" pitchFamily="34" charset="0"/>
              <a:buChar char="•"/>
            </a:pPr>
            <a:r>
              <a:rPr lang="en-US" sz="1800" dirty="0" smtClean="0"/>
              <a:t>Segmentation</a:t>
            </a:r>
          </a:p>
          <a:p>
            <a:pPr marL="342900" indent="-342900">
              <a:buFont typeface="Arial" panose="020B0604020202020204" pitchFamily="34" charset="0"/>
              <a:buChar char="•"/>
            </a:pPr>
            <a:r>
              <a:rPr lang="en-US" sz="1800" dirty="0" smtClean="0"/>
              <a:t>Edge detection</a:t>
            </a:r>
          </a:p>
          <a:p>
            <a:pPr marL="342900" indent="-342900">
              <a:buFont typeface="Arial" panose="020B0604020202020204" pitchFamily="34" charset="0"/>
              <a:buChar char="•"/>
            </a:pPr>
            <a:r>
              <a:rPr lang="en-US" sz="1800" dirty="0" smtClean="0"/>
              <a:t>Color Analysis</a:t>
            </a:r>
          </a:p>
          <a:p>
            <a:pPr marL="342900" indent="-342900">
              <a:buFont typeface="Arial" panose="020B0604020202020204" pitchFamily="34" charset="0"/>
              <a:buChar char="•"/>
            </a:pPr>
            <a:r>
              <a:rPr lang="en-US" sz="1800" dirty="0" smtClean="0"/>
              <a:t>Blob </a:t>
            </a:r>
            <a:r>
              <a:rPr lang="en-US" sz="1800" dirty="0"/>
              <a:t>detection and </a:t>
            </a:r>
            <a:r>
              <a:rPr lang="en-US" sz="1800" dirty="0" smtClean="0"/>
              <a:t>extraction</a:t>
            </a:r>
          </a:p>
          <a:p>
            <a:pPr marL="342900" indent="-342900">
              <a:buFont typeface="Arial" panose="020B0604020202020204" pitchFamily="34" charset="0"/>
              <a:buChar char="•"/>
            </a:pPr>
            <a:r>
              <a:rPr lang="en-US" sz="1800" dirty="0" smtClean="0"/>
              <a:t>Pattern recognition</a:t>
            </a:r>
          </a:p>
          <a:p>
            <a:pPr marL="342900" indent="-342900">
              <a:buFont typeface="Arial" panose="020B0604020202020204" pitchFamily="34" charset="0"/>
              <a:buChar char="•"/>
            </a:pPr>
            <a:r>
              <a:rPr lang="en-US" sz="1800" dirty="0" smtClean="0"/>
              <a:t>Barcode and QRC reading</a:t>
            </a:r>
            <a:endParaRPr lang="en-US" sz="1800" dirty="0"/>
          </a:p>
          <a:p>
            <a:pPr marL="342900" indent="-342900">
              <a:buFont typeface="Arial" panose="020B0604020202020204" pitchFamily="34" charset="0"/>
              <a:buChar char="•"/>
            </a:pPr>
            <a:r>
              <a:rPr lang="en-US" sz="1800" dirty="0"/>
              <a:t>Optical character </a:t>
            </a:r>
            <a:r>
              <a:rPr lang="en-US" sz="1800" dirty="0" smtClean="0"/>
              <a:t>recognition</a:t>
            </a:r>
          </a:p>
          <a:p>
            <a:pPr marL="342900" indent="-342900">
              <a:buFont typeface="Arial" panose="020B0604020202020204" pitchFamily="34" charset="0"/>
              <a:buChar char="•"/>
            </a:pPr>
            <a:r>
              <a:rPr lang="en-US" sz="1800" dirty="0" smtClean="0"/>
              <a:t>Gauging/Metrology</a:t>
            </a:r>
            <a:endParaRPr lang="en-US" sz="1800" dirty="0"/>
          </a:p>
        </p:txBody>
      </p:sp>
      <p:pic>
        <p:nvPicPr>
          <p:cNvPr id="3078" name="Picture 6" descr="Image result for computer vision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817" y="1233488"/>
            <a:ext cx="6025978" cy="45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19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27</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2052" name="Picture 4"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304703"/>
            <a:ext cx="5593569" cy="610263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 name="TextBox 6"/>
          <p:cNvSpPr txBox="1"/>
          <p:nvPr/>
        </p:nvSpPr>
        <p:spPr>
          <a:xfrm>
            <a:off x="643298" y="494044"/>
            <a:ext cx="5250874" cy="861774"/>
          </a:xfrm>
          <a:prstGeom prst="rect">
            <a:avLst/>
          </a:prstGeom>
          <a:noFill/>
        </p:spPr>
        <p:txBody>
          <a:bodyPr wrap="square" rtlCol="0">
            <a:spAutoFit/>
          </a:bodyPr>
          <a:lstStyle/>
          <a:p>
            <a:r>
              <a:rPr lang="en-US" sz="5000" dirty="0">
                <a:solidFill>
                  <a:schemeClr val="accent3">
                    <a:alpha val="90000"/>
                  </a:schemeClr>
                </a:solidFill>
                <a:latin typeface="+mj-lt"/>
                <a:ea typeface="+mj-ea"/>
                <a:cs typeface="+mj-cs"/>
              </a:rPr>
              <a:t>Computer </a:t>
            </a:r>
            <a:r>
              <a:rPr lang="en-US" sz="5000" dirty="0">
                <a:solidFill>
                  <a:schemeClr val="tx1">
                    <a:alpha val="90000"/>
                  </a:schemeClr>
                </a:solidFill>
                <a:latin typeface="+mj-lt"/>
                <a:ea typeface="+mj-ea"/>
                <a:cs typeface="+mj-cs"/>
              </a:rPr>
              <a:t>Vision </a:t>
            </a:r>
            <a:r>
              <a:rPr lang="en-US" sz="5000" dirty="0" smtClean="0">
                <a:solidFill>
                  <a:schemeClr val="tx1">
                    <a:alpha val="90000"/>
                  </a:schemeClr>
                </a:solidFill>
                <a:latin typeface="+mj-lt"/>
                <a:ea typeface="+mj-ea"/>
                <a:cs typeface="+mj-cs"/>
              </a:rPr>
              <a:t>Algorithms</a:t>
            </a:r>
            <a:endParaRPr lang="en-US" sz="5000" dirty="0">
              <a:solidFill>
                <a:schemeClr val="tx1">
                  <a:alpha val="90000"/>
                </a:schemeClr>
              </a:solidFill>
              <a:latin typeface="+mj-lt"/>
              <a:ea typeface="+mj-ea"/>
              <a:cs typeface="+mj-cs"/>
            </a:endParaRPr>
          </a:p>
        </p:txBody>
      </p:sp>
      <p:sp>
        <p:nvSpPr>
          <p:cNvPr id="9" name="TextBox 8"/>
          <p:cNvSpPr txBox="1"/>
          <p:nvPr/>
        </p:nvSpPr>
        <p:spPr>
          <a:xfrm>
            <a:off x="617838" y="1655805"/>
            <a:ext cx="5288692" cy="5355312"/>
          </a:xfrm>
          <a:prstGeom prst="rect">
            <a:avLst/>
          </a:prstGeom>
          <a:noFill/>
        </p:spPr>
        <p:txBody>
          <a:bodyPr wrap="square" rtlCol="0">
            <a:spAutoFit/>
          </a:bodyPr>
          <a:lstStyle/>
          <a:p>
            <a:r>
              <a:rPr lang="en-US" b="1" dirty="0" smtClean="0">
                <a:latin typeface="+mn-lt"/>
              </a:rPr>
              <a:t>Feature Extraction</a:t>
            </a:r>
          </a:p>
          <a:p>
            <a:pPr marL="285750" indent="-285750">
              <a:buFont typeface="Arial" panose="020B0604020202020204" pitchFamily="34" charset="0"/>
              <a:buChar char="•"/>
            </a:pPr>
            <a:r>
              <a:rPr lang="en-US" dirty="0"/>
              <a:t>Active Contour </a:t>
            </a:r>
            <a:r>
              <a:rPr lang="en-US" dirty="0" smtClean="0"/>
              <a:t>Modeling</a:t>
            </a:r>
          </a:p>
          <a:p>
            <a:pPr marL="285750" indent="-285750">
              <a:buFont typeface="Arial" panose="020B0604020202020204" pitchFamily="34" charset="0"/>
              <a:buChar char="•"/>
            </a:pPr>
            <a:r>
              <a:rPr lang="en-US" dirty="0" smtClean="0"/>
              <a:t>Blob detection</a:t>
            </a:r>
          </a:p>
          <a:p>
            <a:pPr marL="285750" indent="-285750">
              <a:buFont typeface="Arial" panose="020B0604020202020204" pitchFamily="34" charset="0"/>
              <a:buChar char="•"/>
            </a:pPr>
            <a:r>
              <a:rPr lang="en-US" dirty="0" smtClean="0"/>
              <a:t>Canny </a:t>
            </a:r>
            <a:r>
              <a:rPr lang="en-US" dirty="0"/>
              <a:t>edge </a:t>
            </a:r>
            <a:r>
              <a:rPr lang="en-US" dirty="0" smtClean="0"/>
              <a:t>detector</a:t>
            </a:r>
          </a:p>
          <a:p>
            <a:endParaRPr lang="en-US" dirty="0"/>
          </a:p>
          <a:p>
            <a:r>
              <a:rPr lang="en-US" b="1" dirty="0"/>
              <a:t>Visual </a:t>
            </a:r>
            <a:r>
              <a:rPr lang="en-US" b="1" dirty="0" smtClean="0"/>
              <a:t>Recognition</a:t>
            </a:r>
            <a:endParaRPr lang="en-US" b="1" dirty="0"/>
          </a:p>
          <a:p>
            <a:pPr marL="285750" indent="-285750">
              <a:buFont typeface="Arial" panose="020B0604020202020204" pitchFamily="34" charset="0"/>
              <a:buChar char="•"/>
            </a:pPr>
            <a:r>
              <a:rPr lang="en-US" dirty="0"/>
              <a:t>Object Recognition</a:t>
            </a:r>
          </a:p>
          <a:p>
            <a:pPr marL="285750" indent="-285750">
              <a:buFont typeface="Arial" panose="020B0604020202020204" pitchFamily="34" charset="0"/>
              <a:buChar char="•"/>
            </a:pPr>
            <a:r>
              <a:rPr lang="en-US" dirty="0"/>
              <a:t>Scale-invariant feature transform (SIFT)</a:t>
            </a:r>
          </a:p>
          <a:p>
            <a:pPr marL="285750" indent="-285750">
              <a:buFont typeface="Arial" panose="020B0604020202020204" pitchFamily="34" charset="0"/>
              <a:buChar char="•"/>
            </a:pPr>
            <a:r>
              <a:rPr lang="en-US" dirty="0"/>
              <a:t>Gesture recognition</a:t>
            </a:r>
          </a:p>
          <a:p>
            <a:pPr marL="285750" indent="-285750">
              <a:buFont typeface="Arial" panose="020B0604020202020204" pitchFamily="34" charset="0"/>
              <a:buChar char="•"/>
            </a:pPr>
            <a:r>
              <a:rPr lang="en-US" dirty="0" smtClean="0"/>
              <a:t>Viola-Jones Algorithm</a:t>
            </a:r>
          </a:p>
          <a:p>
            <a:pPr marL="285750" indent="-285750">
              <a:buFont typeface="Arial" panose="020B0604020202020204" pitchFamily="34" charset="0"/>
              <a:buChar char="•"/>
            </a:pPr>
            <a:r>
              <a:rPr lang="en-US" dirty="0" err="1" smtClean="0"/>
              <a:t>Kalman</a:t>
            </a:r>
            <a:r>
              <a:rPr lang="en-US" dirty="0" smtClean="0"/>
              <a:t> Filters</a:t>
            </a:r>
            <a:endParaRPr lang="en-US" dirty="0"/>
          </a:p>
          <a:p>
            <a:endParaRPr lang="en-US" dirty="0" smtClean="0"/>
          </a:p>
          <a:p>
            <a:r>
              <a:rPr lang="en-US" dirty="0" smtClean="0"/>
              <a:t>Edge and Corner Detection</a:t>
            </a:r>
          </a:p>
          <a:p>
            <a:pPr marL="285750" indent="-285750">
              <a:buFont typeface="Arial" panose="020B0604020202020204" pitchFamily="34" charset="0"/>
              <a:buChar char="•"/>
            </a:pPr>
            <a:r>
              <a:rPr lang="en-US" dirty="0" smtClean="0"/>
              <a:t>Canny Edge Detector</a:t>
            </a:r>
          </a:p>
          <a:p>
            <a:pPr marL="285750" indent="-285750">
              <a:buFont typeface="Arial" panose="020B0604020202020204" pitchFamily="34" charset="0"/>
              <a:buChar char="•"/>
            </a:pPr>
            <a:r>
              <a:rPr lang="en-US" dirty="0" smtClean="0"/>
              <a:t>Harris Corner Detector</a:t>
            </a:r>
          </a:p>
          <a:p>
            <a:pPr marL="285750" indent="-285750">
              <a:buFont typeface="Arial" panose="020B0604020202020204" pitchFamily="34" charset="0"/>
              <a:buChar char="•"/>
            </a:pPr>
            <a:r>
              <a:rPr lang="en-US" dirty="0" smtClean="0"/>
              <a:t>Sobel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4382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937" y="483229"/>
            <a:ext cx="11331575" cy="724365"/>
          </a:xfrm>
        </p:spPr>
        <p:txBody>
          <a:bodyPr/>
          <a:lstStyle/>
          <a:p>
            <a:r>
              <a:rPr lang="en-US" sz="5867" dirty="0" err="1">
                <a:solidFill>
                  <a:schemeClr val="accent3">
                    <a:alpha val="90000"/>
                  </a:schemeClr>
                </a:solidFill>
              </a:rPr>
              <a:t>OpenCV</a:t>
            </a:r>
            <a:r>
              <a:rPr lang="en-US" sz="5867" dirty="0" smtClean="0">
                <a:solidFill>
                  <a:schemeClr val="accent3">
                    <a:alpha val="90000"/>
                  </a:schemeClr>
                </a:solidFill>
              </a:rPr>
              <a:t>* </a:t>
            </a:r>
            <a:r>
              <a:rPr lang="en-US" sz="5867" dirty="0" smtClean="0"/>
              <a:t>Library</a:t>
            </a:r>
            <a:endParaRPr lang="en-US" sz="5867" dirty="0"/>
          </a:p>
        </p:txBody>
      </p:sp>
      <p:sp>
        <p:nvSpPr>
          <p:cNvPr id="3" name="Content Placeholder 2"/>
          <p:cNvSpPr>
            <a:spLocks noGrp="1"/>
          </p:cNvSpPr>
          <p:nvPr>
            <p:ph type="body" sz="quarter" idx="11"/>
          </p:nvPr>
        </p:nvSpPr>
        <p:spPr>
          <a:xfrm>
            <a:off x="488321" y="1538422"/>
            <a:ext cx="6443820" cy="4645045"/>
          </a:xfrm>
        </p:spPr>
        <p:txBody>
          <a:bodyPr>
            <a:normAutofit fontScale="92500"/>
          </a:bodyPr>
          <a:lstStyle/>
          <a:p>
            <a:r>
              <a:rPr lang="en-US" sz="2400" dirty="0" smtClean="0"/>
              <a:t>Open Source library for computer vision</a:t>
            </a:r>
          </a:p>
          <a:p>
            <a:r>
              <a:rPr lang="en-US" sz="2400" dirty="0" smtClean="0"/>
              <a:t>Written in C++</a:t>
            </a:r>
          </a:p>
          <a:p>
            <a:pPr lvl="1"/>
            <a:r>
              <a:rPr lang="en-US" sz="2400" dirty="0" smtClean="0"/>
              <a:t>Bindings for most popular languages</a:t>
            </a:r>
          </a:p>
          <a:p>
            <a:r>
              <a:rPr lang="en-US" sz="2400" dirty="0" smtClean="0"/>
              <a:t>Block-like programming structure</a:t>
            </a:r>
          </a:p>
          <a:p>
            <a:pPr lvl="1"/>
            <a:r>
              <a:rPr lang="en-US" sz="2400" dirty="0" smtClean="0"/>
              <a:t>Image data is sequentially passed through functions</a:t>
            </a:r>
          </a:p>
          <a:p>
            <a:pPr lvl="1"/>
            <a:r>
              <a:rPr lang="en-US" sz="2400" dirty="0" smtClean="0"/>
              <a:t>Fundamental concepts allow for powerful image processing </a:t>
            </a:r>
            <a:r>
              <a:rPr lang="en-US" sz="2400" dirty="0" smtClean="0"/>
              <a:t>tools</a:t>
            </a:r>
          </a:p>
          <a:p>
            <a:pPr lvl="1"/>
            <a:r>
              <a:rPr lang="en-US" dirty="0">
                <a:hlinkClick r:id="rId3"/>
              </a:rPr>
              <a:t>https://opencv.org</a:t>
            </a:r>
            <a:r>
              <a:rPr lang="en-US" dirty="0" smtClean="0">
                <a:hlinkClick r:id="rId3"/>
              </a:rPr>
              <a:t>/</a:t>
            </a:r>
            <a:r>
              <a:rPr lang="en-US" dirty="0" smtClean="0"/>
              <a:t> </a:t>
            </a:r>
            <a:endParaRPr lang="en-US" sz="2400" dirty="0" smtClean="0"/>
          </a:p>
        </p:txBody>
      </p:sp>
      <p:pic>
        <p:nvPicPr>
          <p:cNvPr id="4" name="Picture 2" descr="http://code.opencv.org/attachments/download/8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5257" y="152400"/>
            <a:ext cx="949274" cy="879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603152" y="239773"/>
            <a:ext cx="1691296" cy="5943694"/>
          </a:xfrm>
          <a:prstGeom prst="rect">
            <a:avLst/>
          </a:prstGeom>
        </p:spPr>
      </p:pic>
      <p:cxnSp>
        <p:nvCxnSpPr>
          <p:cNvPr id="8" name="Straight Arrow Connector 7"/>
          <p:cNvCxnSpPr/>
          <p:nvPr/>
        </p:nvCxnSpPr>
        <p:spPr>
          <a:xfrm>
            <a:off x="9448800" y="3124200"/>
            <a:ext cx="0" cy="304800"/>
          </a:xfrm>
          <a:prstGeom prst="straightConnector1">
            <a:avLst/>
          </a:prstGeom>
          <a:ln w="12700">
            <a:headEnd type="none" w="lg" len="lg"/>
            <a:tailEnd type="triangle" w="sm" len="med"/>
          </a:ln>
        </p:spPr>
        <p:style>
          <a:lnRef idx="1">
            <a:schemeClr val="dk1"/>
          </a:lnRef>
          <a:fillRef idx="0">
            <a:schemeClr val="dk1"/>
          </a:fillRef>
          <a:effectRef idx="0">
            <a:schemeClr val="dk1"/>
          </a:effectRef>
          <a:fontRef idx="minor">
            <a:schemeClr val="tx1"/>
          </a:fontRef>
        </p:style>
      </p:cxnSp>
      <p:sp>
        <p:nvSpPr>
          <p:cNvPr id="11" name="Rounded Rectangle 10"/>
          <p:cNvSpPr/>
          <p:nvPr/>
        </p:nvSpPr>
        <p:spPr>
          <a:xfrm>
            <a:off x="5451109" y="394451"/>
            <a:ext cx="2514600" cy="7732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a:t>
            </a:r>
          </a:p>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numpy</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as</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np</a:t>
            </a:r>
          </a:p>
        </p:txBody>
      </p:sp>
    </p:spTree>
    <p:extLst>
      <p:ext uri="{BB962C8B-B14F-4D97-AF65-F5344CB8AC3E}">
        <p14:creationId xmlns:p14="http://schemas.microsoft.com/office/powerpoint/2010/main" val="34608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HAAR</a:t>
            </a:r>
            <a:r>
              <a:rPr lang="en-US" dirty="0" smtClean="0"/>
              <a:t> Cascades in </a:t>
            </a:r>
            <a:r>
              <a:rPr lang="en-US" dirty="0" err="1" smtClean="0"/>
              <a:t>OpenCV</a:t>
            </a:r>
            <a:r>
              <a:rPr lang="en-US" dirty="0" smtClean="0"/>
              <a:t>*</a:t>
            </a:r>
            <a:endParaRPr lang="en-US" dirty="0"/>
          </a:p>
        </p:txBody>
      </p:sp>
      <p:sp>
        <p:nvSpPr>
          <p:cNvPr id="3" name="Text Placeholder 2"/>
          <p:cNvSpPr>
            <a:spLocks noGrp="1"/>
          </p:cNvSpPr>
          <p:nvPr>
            <p:ph type="body" sz="quarter" idx="13"/>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71951" y="1118897"/>
            <a:ext cx="6019800" cy="4514850"/>
          </a:xfrm>
        </p:spPr>
      </p:pic>
      <p:sp>
        <p:nvSpPr>
          <p:cNvPr id="5" name="Rounded Rectangle 4"/>
          <p:cNvSpPr/>
          <p:nvPr/>
        </p:nvSpPr>
        <p:spPr>
          <a:xfrm>
            <a:off x="3476833" y="5819775"/>
            <a:ext cx="8554529" cy="457200"/>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cascade = cv2.CascadeClassifier( </a:t>
            </a:r>
            <a:r>
              <a:rPr lang="en-US" kern="0"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‘haarcascade_frontalface_default.xml’</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ounded Rectangle 5"/>
          <p:cNvSpPr/>
          <p:nvPr/>
        </p:nvSpPr>
        <p:spPr>
          <a:xfrm>
            <a:off x="6647935" y="1215096"/>
            <a:ext cx="5072117" cy="4254843"/>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cv2.cvtColor(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cv2.COLOR_BGR2GRAY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faces</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cascade.detectMultiScale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scaleFactor</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1.25</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minNeighbors</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minSize</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for</a:t>
            </a:r>
            <a:r>
              <a:rPr lang="en-US" kern="0" baseline="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(x, y, w, 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in</a:t>
            </a:r>
            <a:r>
              <a:rPr lang="en-US" kern="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faces: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cv2.rectangle(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x, y,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x+w</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y+h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255</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273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7"/>
            <a:ext cx="12192000" cy="68640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098"/>
            <a:ext cx="12192000" cy="686409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 name="Title 3"/>
          <p:cNvSpPr>
            <a:spLocks noGrp="1"/>
          </p:cNvSpPr>
          <p:nvPr>
            <p:ph type="title"/>
          </p:nvPr>
        </p:nvSpPr>
        <p:spPr/>
        <p:txBody>
          <a:bodyPr/>
          <a:lstStyle/>
          <a:p>
            <a:r>
              <a:rPr lang="en-US" dirty="0">
                <a:solidFill>
                  <a:srgbClr val="FFFF00">
                    <a:alpha val="90000"/>
                  </a:srgbClr>
                </a:solidFill>
              </a:rPr>
              <a:t>Defining </a:t>
            </a:r>
            <a:r>
              <a:rPr lang="en-US" dirty="0"/>
              <a:t>Predictive Analytics</a:t>
            </a:r>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6" name="Content Placeholder 5"/>
          <p:cNvSpPr>
            <a:spLocks noGrp="1"/>
          </p:cNvSpPr>
          <p:nvPr>
            <p:ph sz="quarter" idx="15"/>
          </p:nvPr>
        </p:nvSpPr>
        <p:spPr/>
        <p:txBody>
          <a:bodyPr/>
          <a:lstStyle/>
          <a:p>
            <a:pPr marL="457200" indent="-457200">
              <a:spcBef>
                <a:spcPts val="2400"/>
              </a:spcBef>
              <a:buClrTx/>
              <a:buFont typeface="Arial" panose="020B0604020202020204" pitchFamily="34" charset="0"/>
              <a:buChar char="•"/>
            </a:pPr>
            <a:r>
              <a:rPr lang="en-US" dirty="0" smtClean="0"/>
              <a:t>Predictive analytics</a:t>
            </a:r>
            <a:r>
              <a:rPr lang="en-US" dirty="0"/>
              <a:t> </a:t>
            </a:r>
            <a:r>
              <a:rPr lang="en-US" dirty="0" smtClean="0"/>
              <a:t>is </a:t>
            </a:r>
            <a:r>
              <a:rPr lang="en-US" dirty="0"/>
              <a:t>the </a:t>
            </a:r>
            <a:r>
              <a:rPr lang="en-US" b="1" dirty="0" smtClean="0"/>
              <a:t>science of classifying </a:t>
            </a:r>
            <a:r>
              <a:rPr lang="en-US" dirty="0"/>
              <a:t>new </a:t>
            </a:r>
            <a:r>
              <a:rPr lang="en-US" dirty="0" smtClean="0"/>
              <a:t>observations into a set </a:t>
            </a:r>
            <a:r>
              <a:rPr lang="en-US" dirty="0"/>
              <a:t>of </a:t>
            </a:r>
            <a:r>
              <a:rPr lang="en-US" dirty="0" smtClean="0"/>
              <a:t>categories </a:t>
            </a:r>
            <a:r>
              <a:rPr lang="en-US" dirty="0"/>
              <a:t>on the basis of a </a:t>
            </a:r>
            <a:r>
              <a:rPr lang="en-US" dirty="0" smtClean="0"/>
              <a:t>training set</a:t>
            </a:r>
            <a:r>
              <a:rPr lang="en-US" dirty="0"/>
              <a:t> of data </a:t>
            </a:r>
            <a:r>
              <a:rPr lang="en-US" dirty="0" smtClean="0"/>
              <a:t>that has observations with known category memberships. </a:t>
            </a:r>
            <a:endParaRPr lang="en-US" dirty="0"/>
          </a:p>
          <a:p>
            <a:pPr marL="457200" indent="-457200">
              <a:spcBef>
                <a:spcPts val="2400"/>
              </a:spcBef>
              <a:buClrTx/>
              <a:buFont typeface="Arial" panose="020B0604020202020204" pitchFamily="34" charset="0"/>
              <a:buChar char="•"/>
            </a:pPr>
            <a:r>
              <a:rPr lang="en-US" dirty="0"/>
              <a:t>Predictive analytics </a:t>
            </a:r>
            <a:r>
              <a:rPr lang="en-US" dirty="0" smtClean="0"/>
              <a:t>is </a:t>
            </a:r>
            <a:r>
              <a:rPr lang="en-US" b="1" dirty="0" smtClean="0"/>
              <a:t>not about predicting the future</a:t>
            </a:r>
            <a:r>
              <a:rPr lang="en-US" dirty="0"/>
              <a:t>, </a:t>
            </a:r>
            <a:r>
              <a:rPr lang="en-US" dirty="0" smtClean="0"/>
              <a:t>instead it’s about constructing predictive </a:t>
            </a:r>
            <a:r>
              <a:rPr lang="en-US" dirty="0"/>
              <a:t>models that </a:t>
            </a:r>
            <a:r>
              <a:rPr lang="en-US" dirty="0" smtClean="0"/>
              <a:t>compute a </a:t>
            </a:r>
            <a:r>
              <a:rPr lang="en-US" dirty="0"/>
              <a:t>numerical </a:t>
            </a:r>
            <a:r>
              <a:rPr lang="en-US" dirty="0" smtClean="0"/>
              <a:t>score</a:t>
            </a:r>
            <a:r>
              <a:rPr lang="en-US" dirty="0"/>
              <a:t>, on the </a:t>
            </a:r>
            <a:r>
              <a:rPr lang="en-US" dirty="0" smtClean="0"/>
              <a:t>probability that a </a:t>
            </a:r>
            <a:r>
              <a:rPr lang="en-US" dirty="0"/>
              <a:t>particular </a:t>
            </a:r>
            <a:r>
              <a:rPr lang="en-US" dirty="0" smtClean="0"/>
              <a:t>observation will (or will not) occur in </a:t>
            </a:r>
            <a:r>
              <a:rPr lang="en-US" dirty="0"/>
              <a:t>the future with an acceptable level of </a:t>
            </a:r>
            <a:r>
              <a:rPr lang="en-US" dirty="0" smtClean="0"/>
              <a:t>reliability</a:t>
            </a:r>
            <a:endParaRPr lang="en-US" dirty="0"/>
          </a:p>
          <a:p>
            <a:pPr marL="457200" indent="-457200">
              <a:spcBef>
                <a:spcPts val="2400"/>
              </a:spcBef>
              <a:buClrTx/>
              <a:buFont typeface="Arial" panose="020B0604020202020204" pitchFamily="34" charset="0"/>
              <a:buChar char="•"/>
            </a:pPr>
            <a:r>
              <a:rPr lang="en-US" dirty="0" smtClean="0"/>
              <a:t>Predictive analytics can be used to prepare </a:t>
            </a:r>
            <a:r>
              <a:rPr lang="en-US" b="1" dirty="0" smtClean="0"/>
              <a:t>what-if scenarios, risk assessment </a:t>
            </a:r>
            <a:r>
              <a:rPr lang="en-US" dirty="0" smtClean="0"/>
              <a:t>and determine observations that may be considered to be </a:t>
            </a:r>
            <a:r>
              <a:rPr lang="en-US" b="1" dirty="0" smtClean="0"/>
              <a:t>outliers</a:t>
            </a:r>
            <a:r>
              <a:rPr lang="en-US" dirty="0" smtClean="0"/>
              <a:t>.</a:t>
            </a:r>
          </a:p>
          <a:p>
            <a:pPr marL="457200" indent="-457200">
              <a:spcBef>
                <a:spcPts val="2400"/>
              </a:spcBef>
              <a:buClrTx/>
              <a:buFont typeface="Arial" panose="020B0604020202020204" pitchFamily="34" charset="0"/>
              <a:buChar char="•"/>
            </a:pPr>
            <a:r>
              <a:rPr lang="en-US" dirty="0" smtClean="0"/>
              <a:t>How can Predictive </a:t>
            </a:r>
            <a:r>
              <a:rPr lang="en-US" dirty="0" smtClean="0"/>
              <a:t>Analytics and Computer Vision </a:t>
            </a:r>
            <a:r>
              <a:rPr lang="en-US" dirty="0" smtClean="0"/>
              <a:t>be </a:t>
            </a:r>
            <a:r>
              <a:rPr lang="en-US" dirty="0" smtClean="0"/>
              <a:t>brought together </a:t>
            </a:r>
            <a:r>
              <a:rPr lang="en-US" dirty="0" smtClean="0"/>
              <a:t>to enable </a:t>
            </a:r>
            <a:r>
              <a:rPr lang="en-US" dirty="0" smtClean="0"/>
              <a:t>new </a:t>
            </a:r>
            <a:r>
              <a:rPr lang="en-US" dirty="0"/>
              <a:t>business </a:t>
            </a:r>
            <a:r>
              <a:rPr lang="en-US" dirty="0" smtClean="0"/>
              <a:t>and scientific </a:t>
            </a:r>
            <a:r>
              <a:rPr lang="en-US" dirty="0" smtClean="0"/>
              <a:t>possibilities?</a:t>
            </a:r>
            <a:endParaRPr lang="en-US" dirty="0"/>
          </a:p>
        </p:txBody>
      </p:sp>
    </p:spTree>
    <p:extLst>
      <p:ext uri="{BB962C8B-B14F-4D97-AF65-F5344CB8AC3E}">
        <p14:creationId xmlns:p14="http://schemas.microsoft.com/office/powerpoint/2010/main" val="318441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t="9738" b="-253"/>
          <a:stretch/>
        </p:blipFill>
        <p:spPr>
          <a:xfrm>
            <a:off x="1"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5314"/>
          <a:stretch/>
        </p:blipFill>
        <p:spPr bwMode="auto">
          <a:xfrm>
            <a:off x="3047996" y="3556"/>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14" name="Picture 13"/>
          <p:cNvPicPr>
            <a:picLocks noChangeAspect="1"/>
          </p:cNvPicPr>
          <p:nvPr/>
        </p:nvPicPr>
        <p:blipFill rotWithShape="1">
          <a:blip r:embed="rId8" cstate="email">
            <a:extLst>
              <a:ext uri="{28A0092B-C50C-407E-A947-70E740481C1C}">
                <a14:useLocalDpi xmlns:a14="http://schemas.microsoft.com/office/drawing/2010/main"/>
              </a:ext>
            </a:extLst>
          </a:blip>
          <a:srcRect b="2568"/>
          <a:stretch/>
        </p:blipFill>
        <p:spPr>
          <a:xfrm>
            <a:off x="9144001" y="4432815"/>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a:solidFill>
                  <a:prstClr val="white">
                    <a:alpha val="90000"/>
                  </a:prstClr>
                </a:solidFill>
              </a:rPr>
              <a:t>Video: The “eye of IOT”    </a:t>
            </a:r>
          </a:p>
          <a:p>
            <a:pPr algn="ctr"/>
            <a:r>
              <a:rPr lang="en-US" sz="3733" dirty="0">
                <a:solidFill>
                  <a:prstClr val="white">
                    <a:alpha val="90000"/>
                  </a:prstClr>
                </a:solidFill>
              </a:rPr>
              <a:t>Use of video, computer vision and deep learning is growing rapidly</a:t>
            </a: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a:solidFill>
                  <a:prstClr val="white"/>
                </a:solidFill>
              </a:rPr>
              <a:t>Emergency Response</a:t>
            </a: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Financial services</a:t>
            </a: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Public sector</a:t>
            </a: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30</a:t>
            </a:fld>
            <a:endParaRPr dirty="0"/>
          </a:p>
        </p:txBody>
      </p:sp>
    </p:spTree>
    <p:extLst>
      <p:ext uri="{BB962C8B-B14F-4D97-AF65-F5344CB8AC3E}">
        <p14:creationId xmlns:p14="http://schemas.microsoft.com/office/powerpoint/2010/main" val="102203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48" y="1533428"/>
            <a:ext cx="2903973" cy="2862322"/>
          </a:xfrm>
        </p:spPr>
        <p:txBody>
          <a:bodyPr/>
          <a:lstStyle/>
          <a:p>
            <a:pPr algn="ctr">
              <a:lnSpc>
                <a:spcPct val="100000"/>
              </a:lnSpc>
            </a:pPr>
            <a:r>
              <a:rPr lang="en-US" sz="3600" dirty="0" smtClean="0">
                <a:solidFill>
                  <a:schemeClr val="accent3">
                    <a:alpha val="90000"/>
                  </a:schemeClr>
                </a:solidFill>
              </a:rPr>
              <a:t>Artificial</a:t>
            </a:r>
            <a:r>
              <a:rPr lang="en-US" sz="3600" dirty="0" smtClean="0"/>
              <a:t> Intelligence</a:t>
            </a:r>
            <a:r>
              <a:rPr lang="en-US" sz="3600" dirty="0" smtClean="0">
                <a:latin typeface="+mn-lt"/>
              </a:rPr>
              <a:t/>
            </a:r>
            <a:br>
              <a:rPr lang="en-US" sz="3600" dirty="0" smtClean="0">
                <a:latin typeface="+mn-lt"/>
              </a:rPr>
            </a:br>
            <a:r>
              <a:rPr lang="en-US" sz="3600" dirty="0" smtClean="0">
                <a:latin typeface="+mn-lt"/>
              </a:rPr>
              <a:t/>
            </a:r>
            <a:br>
              <a:rPr lang="en-US" sz="3600" dirty="0" smtClean="0">
                <a:latin typeface="+mn-lt"/>
              </a:rPr>
            </a:br>
            <a:r>
              <a:rPr lang="en-US" sz="2400" dirty="0" smtClean="0">
                <a:latin typeface="+mn-lt"/>
              </a:rPr>
              <a:t>is playing a large role in emerging predictive systems</a:t>
            </a:r>
            <a:endParaRPr lang="en-US" sz="2400" dirty="0">
              <a:latin typeface="+mn-lt"/>
            </a:endParaRPr>
          </a:p>
        </p:txBody>
      </p:sp>
      <p:sp>
        <p:nvSpPr>
          <p:cNvPr id="3" name="Text Placeholder 2"/>
          <p:cNvSpPr>
            <a:spLocks noGrp="1"/>
          </p:cNvSpPr>
          <p:nvPr>
            <p:ph type="body" sz="quarter" idx="13"/>
          </p:nvPr>
        </p:nvSpPr>
        <p:spPr/>
        <p:txBody>
          <a:bodyPr/>
          <a:lstStyle/>
          <a:p>
            <a:endParaRPr lang="en-US"/>
          </a:p>
        </p:txBody>
      </p:sp>
      <p:pic>
        <p:nvPicPr>
          <p:cNvPr id="6" name="Picture 2" descr="Image result for fraud detection site:intel.com"/>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3161044" y="0"/>
            <a:ext cx="9030956" cy="639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5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566309"/>
          </a:xfrm>
        </p:spPr>
        <p:txBody>
          <a:bodyPr/>
          <a:lstStyle/>
          <a:p>
            <a:r>
              <a:rPr lang="en-US" sz="4400" dirty="0" smtClean="0">
                <a:solidFill>
                  <a:schemeClr val="accent3">
                    <a:alpha val="90000"/>
                  </a:schemeClr>
                </a:solidFill>
              </a:rPr>
              <a:t>Predictive </a:t>
            </a:r>
            <a:r>
              <a:rPr lang="en-US" sz="4400" dirty="0" smtClean="0"/>
              <a:t>Analytics and Computer Vision NEED Comput</a:t>
            </a:r>
            <a:r>
              <a:rPr lang="en-US" sz="4400" dirty="0" smtClean="0"/>
              <a:t>e At the Edge</a:t>
            </a:r>
            <a:endParaRPr lang="en-US" sz="4400" dirty="0"/>
          </a:p>
        </p:txBody>
      </p:sp>
      <p:sp>
        <p:nvSpPr>
          <p:cNvPr id="5" name="Text Placeholder 4"/>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pic>
        <p:nvPicPr>
          <p:cNvPr id="6"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52" y="1266826"/>
            <a:ext cx="6200775" cy="2488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51" y="3974678"/>
            <a:ext cx="6200775" cy="1410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6951801" y="1266825"/>
            <a:ext cx="5792858" cy="4118293"/>
          </a:xfrm>
          <a:prstGeom prst="rect">
            <a:avLst/>
          </a:prstGeom>
        </p:spPr>
      </p:pic>
      <p:sp>
        <p:nvSpPr>
          <p:cNvPr id="9" name="Rectangle 8"/>
          <p:cNvSpPr/>
          <p:nvPr/>
        </p:nvSpPr>
        <p:spPr>
          <a:xfrm>
            <a:off x="303142" y="5548411"/>
            <a:ext cx="5897633"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3.22 trillion miles (US, 2016)</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40,200 fatalities (US, 2016) – roughly 100 people each day</a:t>
            </a:r>
            <a:endParaRPr lang="en-US" sz="1600" dirty="0">
              <a:latin typeface="Calibri" panose="020F0502020204030204" pitchFamily="34" charset="0"/>
              <a:cs typeface="Calibri" panose="020F0502020204030204" pitchFamily="34" charset="0"/>
            </a:endParaRPr>
          </a:p>
        </p:txBody>
      </p:sp>
      <p:sp>
        <p:nvSpPr>
          <p:cNvPr id="10" name="Rectangle 9"/>
          <p:cNvSpPr/>
          <p:nvPr/>
        </p:nvSpPr>
        <p:spPr>
          <a:xfrm>
            <a:off x="6399142" y="5548412"/>
            <a:ext cx="5608794"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fatality per 80 million miles</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in 625 chance of dying in car crash (in your lifetime)</a:t>
            </a:r>
          </a:p>
        </p:txBody>
      </p:sp>
    </p:spTree>
    <p:extLst>
      <p:ext uri="{BB962C8B-B14F-4D97-AF65-F5344CB8AC3E}">
        <p14:creationId xmlns:p14="http://schemas.microsoft.com/office/powerpoint/2010/main" val="42710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Inference </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33</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dirty="0"/>
          </a:p>
        </p:txBody>
      </p:sp>
    </p:spTree>
    <p:extLst>
      <p:ext uri="{BB962C8B-B14F-4D97-AF65-F5344CB8AC3E}">
        <p14:creationId xmlns:p14="http://schemas.microsoft.com/office/powerpoint/2010/main" val="14696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7" name="Picture 6"/>
          <p:cNvPicPr>
            <a:picLocks noChangeAspect="1"/>
          </p:cNvPicPr>
          <p:nvPr/>
        </p:nvPicPr>
        <p:blipFill>
          <a:blip r:embed="rId2"/>
          <a:stretch>
            <a:fillRect/>
          </a:stretch>
        </p:blipFill>
        <p:spPr>
          <a:xfrm>
            <a:off x="0" y="0"/>
            <a:ext cx="12192000" cy="5819489"/>
          </a:xfrm>
          <a:prstGeom prst="rect">
            <a:avLst/>
          </a:prstGeom>
        </p:spPr>
      </p:pic>
    </p:spTree>
    <p:extLst>
      <p:ext uri="{BB962C8B-B14F-4D97-AF65-F5344CB8AC3E}">
        <p14:creationId xmlns:p14="http://schemas.microsoft.com/office/powerpoint/2010/main" val="712512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35</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242" name="Picture 2" descr="Image result for farm drone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5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274243" y="374950"/>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mj-lt"/>
              </a:rPr>
              <a:t>Local and distributed computational power (compute at the edge) fueled by </a:t>
            </a:r>
            <a:r>
              <a:rPr lang="en-US" sz="4800" dirty="0" smtClean="0">
                <a:solidFill>
                  <a:schemeClr val="accent3"/>
                </a:solidFill>
                <a:latin typeface="+mj-lt"/>
              </a:rPr>
              <a:t>Intel</a:t>
            </a:r>
            <a:r>
              <a:rPr lang="en-US" sz="4800" dirty="0" smtClean="0">
                <a:latin typeface="+mj-lt"/>
              </a:rPr>
              <a:t> processors allow new applications and new possibilities</a:t>
            </a:r>
            <a:endParaRPr lang="en-US" sz="4800" dirty="0" smtClean="0">
              <a:latin typeface="+mj-lt"/>
            </a:endParaRPr>
          </a:p>
        </p:txBody>
      </p:sp>
    </p:spTree>
    <p:extLst>
      <p:ext uri="{BB962C8B-B14F-4D97-AF65-F5344CB8AC3E}">
        <p14:creationId xmlns:p14="http://schemas.microsoft.com/office/powerpoint/2010/main" val="305064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Industries</a:t>
            </a:r>
            <a:r>
              <a:rPr lang="en-US" dirty="0" smtClean="0"/>
              <a:t> and Advantage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36</a:t>
            </a:fld>
            <a:endParaRPr lang="en-US" dirty="0">
              <a:solidFill>
                <a:prstClr val="white"/>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85" y="847542"/>
            <a:ext cx="5308367" cy="5270932"/>
          </a:xfrm>
          <a:prstGeom prst="rect">
            <a:avLst/>
          </a:prstGeom>
        </p:spPr>
      </p:pic>
      <p:graphicFrame>
        <p:nvGraphicFramePr>
          <p:cNvPr id="27" name="Table 26"/>
          <p:cNvGraphicFramePr>
            <a:graphicFrameLocks noGrp="1"/>
          </p:cNvGraphicFramePr>
          <p:nvPr>
            <p:extLst/>
          </p:nvPr>
        </p:nvGraphicFramePr>
        <p:xfrm>
          <a:off x="526237" y="1275525"/>
          <a:ext cx="5885448" cy="4678960"/>
        </p:xfrm>
        <a:graphic>
          <a:graphicData uri="http://schemas.openxmlformats.org/drawingml/2006/table">
            <a:tbl>
              <a:tblPr firstRow="1" bandRow="1">
                <a:tableStyleId>{5C22544A-7EE6-4342-B048-85BDC9FD1C3A}</a:tableStyleId>
              </a:tblPr>
              <a:tblGrid>
                <a:gridCol w="1770649"/>
                <a:gridCol w="4114799"/>
              </a:tblGrid>
              <a:tr h="435252">
                <a:tc>
                  <a:txBody>
                    <a:bodyPr/>
                    <a:lstStyle/>
                    <a:p>
                      <a:r>
                        <a:rPr lang="en-US" sz="1800" b="0" dirty="0" smtClean="0">
                          <a:solidFill>
                            <a:schemeClr val="tx1"/>
                          </a:solidFill>
                          <a:latin typeface="+mn-lt"/>
                        </a:rPr>
                        <a:t>Agriculture </a:t>
                      </a:r>
                      <a:endParaRPr lang="en-US" sz="1800" b="0" dirty="0">
                        <a:solidFill>
                          <a:schemeClr val="tx1"/>
                        </a:solidFill>
                      </a:endParaRPr>
                    </a:p>
                  </a:txBody>
                  <a:tcPr>
                    <a:noFill/>
                  </a:tcPr>
                </a:tc>
                <a:tc>
                  <a:txBody>
                    <a:bodyPr/>
                    <a:lstStyle/>
                    <a:p>
                      <a:r>
                        <a:rPr lang="en-US" sz="1800" b="0" dirty="0" smtClean="0">
                          <a:solidFill>
                            <a:schemeClr val="tx1"/>
                          </a:solidFill>
                        </a:rPr>
                        <a:t>Measuring</a:t>
                      </a:r>
                      <a:r>
                        <a:rPr lang="en-US" sz="1800" b="0" baseline="0" dirty="0" smtClean="0">
                          <a:solidFill>
                            <a:schemeClr val="tx1"/>
                          </a:solidFill>
                        </a:rPr>
                        <a:t> </a:t>
                      </a:r>
                      <a:r>
                        <a:rPr lang="en-US" sz="1800" b="0" baseline="0" dirty="0" err="1" smtClean="0">
                          <a:solidFill>
                            <a:schemeClr val="tx1"/>
                          </a:solidFill>
                        </a:rPr>
                        <a:t>eniv</a:t>
                      </a:r>
                      <a:endParaRPr lang="en-US" sz="1800" b="0" dirty="0">
                        <a:solidFill>
                          <a:schemeClr val="tx1"/>
                        </a:solidFill>
                      </a:endParaRPr>
                    </a:p>
                  </a:txBody>
                  <a:tcPr>
                    <a:noFill/>
                  </a:tcPr>
                </a:tc>
              </a:tr>
              <a:tr h="435252">
                <a:tc>
                  <a:txBody>
                    <a:bodyPr/>
                    <a:lstStyle/>
                    <a:p>
                      <a:r>
                        <a:rPr lang="en-US" sz="1800" b="0" dirty="0" smtClean="0">
                          <a:solidFill>
                            <a:schemeClr val="tx1"/>
                          </a:solidFill>
                        </a:rPr>
                        <a:t>Aviation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Construction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Energy</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761692">
                <a:tc>
                  <a:txBody>
                    <a:bodyPr/>
                    <a:lstStyle/>
                    <a:p>
                      <a:r>
                        <a:rPr lang="en-US" sz="1800" b="0" dirty="0" smtClean="0">
                          <a:solidFill>
                            <a:schemeClr val="tx1"/>
                          </a:solidFill>
                          <a:latin typeface="+mn-lt"/>
                        </a:rPr>
                        <a:t>Fleet Management</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Healthcare</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Mining</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mn-lt"/>
                        </a:rPr>
                        <a:t>Oil &amp; Gas</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Rail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Retail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bl>
          </a:graphicData>
        </a:graphic>
      </p:graphicFrame>
    </p:spTree>
    <p:extLst>
      <p:ext uri="{BB962C8B-B14F-4D97-AF65-F5344CB8AC3E}">
        <p14:creationId xmlns:p14="http://schemas.microsoft.com/office/powerpoint/2010/main" val="34275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mage result for oil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80060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356397"/>
          </a:xfrm>
        </p:spPr>
        <p:txBody>
          <a:bodyPr/>
          <a:lstStyle/>
          <a:p>
            <a:r>
              <a:rPr lang="en-US" dirty="0" smtClean="0"/>
              <a:t>Predictive Analytics</a:t>
            </a:r>
            <a:br>
              <a:rPr lang="en-US" dirty="0" smtClean="0"/>
            </a:br>
            <a:endParaRPr lang="en-US" dirty="0"/>
          </a:p>
        </p:txBody>
      </p:sp>
      <p:sp>
        <p:nvSpPr>
          <p:cNvPr id="10" name="Text Placeholder 9"/>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37</a:t>
            </a:fld>
            <a:endParaRPr lang="en-US" dirty="0">
              <a:solidFill>
                <a:prstClr val="white"/>
              </a:solidFill>
            </a:endParaRPr>
          </a:p>
        </p:txBody>
      </p:sp>
    </p:spTree>
    <p:extLst>
      <p:ext uri="{BB962C8B-B14F-4D97-AF65-F5344CB8AC3E}">
        <p14:creationId xmlns:p14="http://schemas.microsoft.com/office/powerpoint/2010/main" val="26554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38</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Industries </a:t>
            </a:r>
            <a:r>
              <a:rPr lang="en-US" sz="5400" kern="0" spc="100" dirty="0" smtClean="0">
                <a:solidFill>
                  <a:schemeClr val="tx1"/>
                </a:solidFill>
                <a:effectLst>
                  <a:outerShdw blurRad="431800" algn="ctr" rotWithShape="0">
                    <a:prstClr val="black"/>
                  </a:outerShdw>
                </a:effectLst>
              </a:rPr>
              <a:t>Benefiting from predictive Analytics </a:t>
            </a:r>
            <a:endParaRPr lang="en-US" sz="5400" kern="0" spc="100" dirty="0">
              <a:solidFill>
                <a:schemeClr val="tx1"/>
              </a:solidFill>
              <a:effectLst>
                <a:outerShdw blurRad="431800" algn="ctr" rotWithShape="0">
                  <a:prstClr val="black"/>
                </a:outerShdw>
              </a:effectLst>
            </a:endParaRP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39</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283845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8" y="4476480"/>
            <a:ext cx="3048002" cy="19308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7" y="0"/>
            <a:ext cx="3073631" cy="1932741"/>
          </a:xfrm>
          <a:prstGeom prst="rect">
            <a:avLst/>
          </a:prstGeom>
        </p:spPr>
      </p:pic>
      <p:pic>
        <p:nvPicPr>
          <p:cNvPr id="14340" name="Picture 4" descr="Image result for airplane site:intel.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998" y="-1"/>
            <a:ext cx="3048000" cy="19327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smtClean="0">
                <a:solidFill>
                  <a:schemeClr val="accent3">
                    <a:alpha val="90000"/>
                  </a:schemeClr>
                </a:solidFill>
              </a:rPr>
              <a:t>Predictive Modeling</a:t>
            </a:r>
            <a:endParaRPr lang="en-US" sz="8800" dirty="0">
              <a:solidFill>
                <a:schemeClr val="accent3">
                  <a:alpha val="90000"/>
                </a:schemeClr>
              </a:solidFill>
            </a:endParaRPr>
          </a:p>
          <a:p>
            <a:pPr algn="ctr"/>
            <a:r>
              <a:rPr lang="en-US" sz="3733" dirty="0" smtClean="0">
                <a:solidFill>
                  <a:prstClr val="white">
                    <a:alpha val="90000"/>
                  </a:prstClr>
                </a:solidFill>
              </a:rPr>
              <a:t>Classifying and Learning building better solutions</a:t>
            </a:r>
            <a:endParaRPr lang="en-US" sz="3733" dirty="0">
              <a:solidFill>
                <a:prstClr val="white">
                  <a:alpha val="90000"/>
                </a:prstClr>
              </a:solidFill>
            </a:endParaRP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smtClean="0">
                <a:solidFill>
                  <a:prstClr val="white"/>
                </a:solidFill>
              </a:rPr>
              <a:t>Agriculture</a:t>
            </a:r>
            <a:endParaRPr lang="en-US" sz="2667" kern="0" dirty="0">
              <a:solidFill>
                <a:prstClr val="white"/>
              </a:solidFill>
            </a:endParaRP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Transportation</a:t>
            </a:r>
            <a:endParaRPr lang="en-US" sz="2667" kern="0" dirty="0">
              <a:solidFill>
                <a:prstClr val="white"/>
              </a:solidFill>
              <a:latin typeface="Intel Clear Pro"/>
            </a:endParaRP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Oil &amp; GAS</a:t>
            </a:r>
            <a:endParaRPr lang="en-US" sz="2667" kern="0" dirty="0">
              <a:solidFill>
                <a:prstClr val="white"/>
              </a:solidFill>
              <a:latin typeface="Intel Clear Pro"/>
            </a:endParaRP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4</a:t>
            </a:fld>
            <a:endParaRPr dirty="0"/>
          </a:p>
        </p:txBody>
      </p:sp>
    </p:spTree>
    <p:extLst>
      <p:ext uri="{BB962C8B-B14F-4D97-AF65-F5344CB8AC3E}">
        <p14:creationId xmlns:p14="http://schemas.microsoft.com/office/powerpoint/2010/main" val="35230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40</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2050" name="Picture 2" descr="Image result for predictive analytics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429000"/>
            <a:ext cx="9486900" cy="7153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4114800"/>
            <a:ext cx="15240000" cy="857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57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41</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2054" name="Picture 6" descr="Image result for predictive analytics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661" y="674978"/>
            <a:ext cx="9525000" cy="536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4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Domain Knowledge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42</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Depending on the available data and feature types, the performance of your predictive model can vacillate dramatically. Therefore, selecting the right features is one of the most important steps before the inferencing takes place. This is called feature engineering, which can be defined as follows:</a:t>
            </a:r>
          </a:p>
          <a:p>
            <a:r>
              <a:rPr lang="en-US" b="1" cap="all" dirty="0"/>
              <a:t>TIP</a:t>
            </a:r>
          </a:p>
          <a:p>
            <a:r>
              <a:rPr lang="en-US" b="1" dirty="0"/>
              <a:t>Feature engineering</a:t>
            </a:r>
            <a:endParaRPr lang="en-US" dirty="0"/>
          </a:p>
          <a:p>
            <a:r>
              <a:rPr lang="en-US" dirty="0"/>
              <a:t>In this process, domain knowledge about the data is used to create only selective or useful features that help prepare the feature vectors to be used so that a machine learning algorithm works.</a:t>
            </a:r>
          </a:p>
          <a:p>
            <a:endParaRPr lang="en-US" dirty="0"/>
          </a:p>
        </p:txBody>
      </p:sp>
    </p:spTree>
    <p:extLst>
      <p:ext uri="{BB962C8B-B14F-4D97-AF65-F5344CB8AC3E}">
        <p14:creationId xmlns:p14="http://schemas.microsoft.com/office/powerpoint/2010/main" val="23821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988429"/>
          </a:xfrm>
        </p:spPr>
        <p:txBody>
          <a:bodyPr/>
          <a:lstStyle/>
          <a:p>
            <a:r>
              <a:rPr lang="en-US" b="1" dirty="0"/>
              <a:t>Statistics, Probability, and Information Theory for Predictive Modeling</a:t>
            </a:r>
            <a:br>
              <a:rPr lang="en-US" b="1"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43</a:t>
            </a:fld>
            <a:endParaRPr lang="en-US" dirty="0">
              <a:solidFill>
                <a:prstClr val="white"/>
              </a:solidFill>
            </a:endParaRPr>
          </a:p>
        </p:txBody>
      </p:sp>
      <p:sp>
        <p:nvSpPr>
          <p:cNvPr id="5" name="Content Placeholder 4"/>
          <p:cNvSpPr>
            <a:spLocks noGrp="1"/>
          </p:cNvSpPr>
          <p:nvPr>
            <p:ph sz="quarter" idx="15"/>
          </p:nvPr>
        </p:nvSpPr>
        <p:spPr>
          <a:xfrm>
            <a:off x="471951" y="1887166"/>
            <a:ext cx="11248562" cy="3996109"/>
          </a:xfrm>
        </p:spPr>
        <p:txBody>
          <a:bodyPr/>
          <a:lstStyle/>
          <a:p>
            <a:r>
              <a:rPr lang="en-US" dirty="0"/>
              <a:t>random sampling, hypothesis testing, chi-square test, correlation, expectation, variance, covariance and Bayes' rule</a:t>
            </a:r>
          </a:p>
        </p:txBody>
      </p:sp>
    </p:spTree>
    <p:extLst>
      <p:ext uri="{BB962C8B-B14F-4D97-AF65-F5344CB8AC3E}">
        <p14:creationId xmlns:p14="http://schemas.microsoft.com/office/powerpoint/2010/main" val="40438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cap="all" dirty="0" smtClean="0"/>
              <a:t>EXPECTATION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44</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expectation of a discrete random variable is the weighted average of all values, where each value is weighted by its probability of being selected. The expected value of a random variable </a:t>
            </a:r>
            <a:r>
              <a:rPr lang="en-US" i="1" dirty="0"/>
              <a:t>X</a:t>
            </a:r>
            <a:r>
              <a:rPr lang="en-US" dirty="0"/>
              <a:t> is given by:</a:t>
            </a:r>
          </a:p>
        </p:txBody>
      </p:sp>
    </p:spTree>
    <p:extLst>
      <p:ext uri="{BB962C8B-B14F-4D97-AF65-F5344CB8AC3E}">
        <p14:creationId xmlns:p14="http://schemas.microsoft.com/office/powerpoint/2010/main" val="28791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dirty="0"/>
              <a:t>Central limit </a:t>
            </a:r>
            <a:r>
              <a:rPr lang="en-US" b="1" dirty="0" smtClean="0"/>
              <a:t>theorem</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45</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a:t>
            </a:r>
            <a:r>
              <a:rPr lang="en-US" b="1" dirty="0"/>
              <a:t>central limit theorem</a:t>
            </a:r>
            <a:r>
              <a:rPr lang="en-US" dirty="0"/>
              <a:t> (</a:t>
            </a:r>
            <a:r>
              <a:rPr lang="en-US" b="1" dirty="0"/>
              <a:t>CLT</a:t>
            </a:r>
            <a:r>
              <a:rPr lang="en-US" dirty="0"/>
              <a:t>) is one of the fundamental theorems in statistics. It states that the average of all samples of a sufficiently large sample size with independent and identically distributed variables is approximately equal to the mean of the sample space, regardless of the size of the distribution with a finite variance level.</a:t>
            </a:r>
          </a:p>
        </p:txBody>
      </p:sp>
    </p:spTree>
    <p:extLst>
      <p:ext uri="{BB962C8B-B14F-4D97-AF65-F5344CB8AC3E}">
        <p14:creationId xmlns:p14="http://schemas.microsoft.com/office/powerpoint/2010/main" val="363256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479"/>
            <a:ext cx="12187697" cy="9189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68038" y="161782"/>
            <a:ext cx="5486400" cy="8229600"/>
          </a:xfrm>
          <a:prstGeom prst="rect">
            <a:avLst/>
          </a:prstGeom>
          <a:solidFill>
            <a:srgbClr val="002D55">
              <a:alpha val="74902"/>
            </a:srgbClr>
          </a:solidFill>
        </p:spPr>
        <p:txBody>
          <a:bodyPr wrap="square" rtlCol="0">
            <a:spAutoFit/>
          </a:bodyPr>
          <a:lstStyle/>
          <a:p>
            <a:pPr algn="ctr">
              <a:lnSpc>
                <a:spcPct val="100000"/>
              </a:lnSpc>
            </a:pPr>
            <a:endParaRPr lang="en-US" sz="2800" dirty="0"/>
          </a:p>
        </p:txBody>
      </p:sp>
      <p:sp>
        <p:nvSpPr>
          <p:cNvPr id="8" name="Title 7"/>
          <p:cNvSpPr>
            <a:spLocks noGrp="1"/>
          </p:cNvSpPr>
          <p:nvPr>
            <p:ph type="title"/>
          </p:nvPr>
        </p:nvSpPr>
        <p:spPr>
          <a:xfrm>
            <a:off x="5968038" y="161782"/>
            <a:ext cx="5486400" cy="1569660"/>
          </a:xfrm>
        </p:spPr>
        <p:txBody>
          <a:bodyPr/>
          <a:lstStyle/>
          <a:p>
            <a:pPr algn="ctr">
              <a:lnSpc>
                <a:spcPct val="100000"/>
              </a:lnSpc>
            </a:pPr>
            <a:r>
              <a:rPr lang="en-US" sz="4800" dirty="0">
                <a:solidFill>
                  <a:schemeClr val="accent3">
                    <a:alpha val="90000"/>
                  </a:schemeClr>
                </a:solidFill>
              </a:rPr>
              <a:t>Predictive Analytics </a:t>
            </a:r>
            <a:r>
              <a:rPr lang="en-US" sz="4800" dirty="0" smtClean="0">
                <a:solidFill>
                  <a:schemeClr val="accent3">
                    <a:alpha val="90000"/>
                  </a:schemeClr>
                </a:solidFill>
              </a:rPr>
              <a:t> </a:t>
            </a:r>
            <a:br>
              <a:rPr lang="en-US" sz="4800" dirty="0" smtClean="0">
                <a:solidFill>
                  <a:schemeClr val="accent3">
                    <a:alpha val="90000"/>
                  </a:schemeClr>
                </a:solidFill>
              </a:rPr>
            </a:br>
            <a:r>
              <a:rPr lang="en-US" sz="4800" dirty="0" smtClean="0"/>
              <a:t>Used </a:t>
            </a:r>
            <a:r>
              <a:rPr lang="en-US" sz="4800" dirty="0"/>
              <a:t>in Healthcare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11" name="Content Placeholder 10"/>
          <p:cNvSpPr>
            <a:spLocks noGrp="1"/>
          </p:cNvSpPr>
          <p:nvPr>
            <p:ph sz="quarter" idx="15"/>
          </p:nvPr>
        </p:nvSpPr>
        <p:spPr>
          <a:xfrm>
            <a:off x="5968037" y="2406545"/>
            <a:ext cx="5486401" cy="5984837"/>
          </a:xfrm>
        </p:spPr>
        <p:txBody>
          <a:bodyPr/>
          <a:lstStyle/>
          <a:p>
            <a:pPr algn="ctr">
              <a:lnSpc>
                <a:spcPct val="100000"/>
              </a:lnSpc>
            </a:pPr>
            <a:r>
              <a:rPr lang="en-US" sz="2600" dirty="0" smtClean="0">
                <a:solidFill>
                  <a:schemeClr val="tx1"/>
                </a:solidFill>
              </a:rPr>
              <a:t>Predictive Analytics will allow doctors, hospital administrators, researchers, and insurers to use and understand the relationships in larger data sets.</a:t>
            </a:r>
          </a:p>
          <a:p>
            <a:pPr algn="ctr">
              <a:lnSpc>
                <a:spcPct val="100000"/>
              </a:lnSpc>
            </a:pPr>
            <a:endParaRPr lang="en-US" sz="2600" dirty="0" smtClean="0">
              <a:solidFill>
                <a:schemeClr val="tx1"/>
              </a:solidFill>
            </a:endParaRPr>
          </a:p>
          <a:p>
            <a:pPr algn="ctr">
              <a:lnSpc>
                <a:spcPct val="100000"/>
              </a:lnSpc>
              <a:buClrTx/>
            </a:pPr>
            <a:r>
              <a:rPr lang="en-US" sz="2600" dirty="0" smtClean="0">
                <a:solidFill>
                  <a:schemeClr val="tx1"/>
                </a:solidFill>
              </a:rPr>
              <a:t>Predictors and Indicators drive nearly all decision making in this complex industry</a:t>
            </a:r>
          </a:p>
        </p:txBody>
      </p:sp>
      <p:sp>
        <p:nvSpPr>
          <p:cNvPr id="10" name="Title 1"/>
          <p:cNvSpPr txBox="1">
            <a:spLocks/>
          </p:cNvSpPr>
          <p:nvPr/>
        </p:nvSpPr>
        <p:spPr>
          <a:xfrm>
            <a:off x="6887328" y="-299883"/>
            <a:ext cx="2903973" cy="461665"/>
          </a:xfrm>
          <a:prstGeom prst="rect">
            <a:avLst/>
          </a:prstGeom>
        </p:spPr>
        <p:txBody>
          <a:bodyPr vert="horz" lIns="91440" tIns="45720" rIns="91440" bIns="45720" rtlCol="0" anchor="t" anchorCtr="0">
            <a:spAutoFit/>
          </a:bodyPr>
          <a:lstStyle>
            <a:lvl1pPr algn="l" defTabSz="1219140" rtl="0" eaLnBrk="1" latinLnBrk="0" hangingPunct="1">
              <a:lnSpc>
                <a:spcPct val="70000"/>
              </a:lnSpc>
              <a:spcBef>
                <a:spcPct val="0"/>
              </a:spcBef>
              <a:buNone/>
              <a:defRPr sz="5867" b="0" kern="1200">
                <a:solidFill>
                  <a:schemeClr val="tx1">
                    <a:alpha val="90000"/>
                  </a:schemeClr>
                </a:solidFill>
                <a:latin typeface="+mj-lt"/>
                <a:ea typeface="+mj-ea"/>
                <a:cs typeface="+mj-cs"/>
              </a:defRPr>
            </a:lvl1pPr>
          </a:lstStyle>
          <a:p>
            <a:pPr algn="ctr">
              <a:lnSpc>
                <a:spcPct val="100000"/>
              </a:lnSpc>
            </a:pPr>
            <a:endParaRPr lang="en-US" sz="2400" dirty="0">
              <a:latin typeface="+mn-lt"/>
            </a:endParaRPr>
          </a:p>
        </p:txBody>
      </p:sp>
    </p:spTree>
    <p:extLst>
      <p:ext uri="{BB962C8B-B14F-4D97-AF65-F5344CB8AC3E}">
        <p14:creationId xmlns:p14="http://schemas.microsoft.com/office/powerpoint/2010/main" val="79083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industrial mach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643527"/>
          </a:xfrm>
        </p:spPr>
        <p:txBody>
          <a:bodyPr/>
          <a:lstStyle/>
          <a:p>
            <a:pPr algn="ctr"/>
            <a:r>
              <a:rPr lang="en-US" sz="4800" dirty="0">
                <a:solidFill>
                  <a:schemeClr val="accent3">
                    <a:alpha val="90000"/>
                  </a:schemeClr>
                </a:solidFill>
              </a:rPr>
              <a:t>Predictive Analytics</a:t>
            </a:r>
            <a:r>
              <a:rPr lang="en-US" dirty="0" smtClean="0"/>
              <a:t/>
            </a:r>
            <a:br>
              <a:rPr lang="en-US" dirty="0" smtClean="0"/>
            </a:br>
            <a:r>
              <a:rPr lang="en-US" sz="4800" dirty="0"/>
              <a:t>Use in Industrial </a:t>
            </a:r>
            <a:r>
              <a:rPr lang="en-US" sz="4800" dirty="0" smtClean="0"/>
              <a:t>Manufacturing</a:t>
            </a:r>
            <a:endParaRPr lang="en-US" sz="4800" dirty="0"/>
          </a:p>
        </p:txBody>
      </p:sp>
      <p:sp>
        <p:nvSpPr>
          <p:cNvPr id="10" name="Text Placeholder 9"/>
          <p:cNvSpPr>
            <a:spLocks noGrp="1"/>
          </p:cNvSpPr>
          <p:nvPr>
            <p:ph type="body" sz="quarter" idx="13"/>
          </p:nvPr>
        </p:nvSpPr>
        <p:spPr>
          <a:xfrm>
            <a:off x="471951" y="6185035"/>
            <a:ext cx="11248101" cy="222305"/>
          </a:xfrm>
        </p:spPr>
        <p:txBody>
          <a:bodyPr/>
          <a:lstStyle/>
          <a:p>
            <a:r>
              <a:rPr lang="en-US" dirty="0">
                <a:solidFill>
                  <a:schemeClr val="tx1"/>
                </a:solidFill>
              </a:rPr>
              <a:t>https://www.intel.com/content/dam/www/public/us/en/documents/case-studies/real-time-iot-tracking-manufacturing-case-study.pdf</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sp>
        <p:nvSpPr>
          <p:cNvPr id="12" name="TextBox 11"/>
          <p:cNvSpPr txBox="1"/>
          <p:nvPr/>
        </p:nvSpPr>
        <p:spPr>
          <a:xfrm>
            <a:off x="1097280" y="3078480"/>
            <a:ext cx="4343401" cy="2677656"/>
          </a:xfrm>
          <a:prstGeom prst="rect">
            <a:avLst/>
          </a:prstGeom>
          <a:noFill/>
        </p:spPr>
        <p:txBody>
          <a:bodyPr wrap="square" rtlCol="0">
            <a:spAutoFit/>
          </a:bodyPr>
          <a:lstStyle/>
          <a:p>
            <a:r>
              <a:rPr lang="en-US" sz="2400" dirty="0" smtClean="0"/>
              <a:t>Fujitsu Group and Intel jointly developed a solution using sensors and video to reduce the error rate of products manufactured in their business notebook and table factories</a:t>
            </a:r>
          </a:p>
        </p:txBody>
      </p:sp>
    </p:spTree>
    <p:extLst>
      <p:ext uri="{BB962C8B-B14F-4D97-AF65-F5344CB8AC3E}">
        <p14:creationId xmlns:p14="http://schemas.microsoft.com/office/powerpoint/2010/main" val="514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grpSp>
        <p:nvGrpSpPr>
          <p:cNvPr id="28" name="Group 27"/>
          <p:cNvGrpSpPr/>
          <p:nvPr/>
        </p:nvGrpSpPr>
        <p:grpSpPr>
          <a:xfrm>
            <a:off x="534670" y="1204017"/>
            <a:ext cx="8012918" cy="4949715"/>
            <a:chOff x="293370" y="1242117"/>
            <a:chExt cx="8012918" cy="4949715"/>
          </a:xfrm>
        </p:grpSpPr>
        <p:cxnSp>
          <p:nvCxnSpPr>
            <p:cNvPr id="9" name="Straight Arrow Connector 8"/>
            <p:cNvCxnSpPr/>
            <p:nvPr/>
          </p:nvCxnSpPr>
          <p:spPr>
            <a:xfrm flipV="1">
              <a:off x="471951" y="18222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471951" y="60589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731520" y="52084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188720" y="43135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645920" y="33687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103120" y="24434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560320" y="15544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096000" y="51141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6845788" y="29177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293370" y="12421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402070" y="5668612"/>
              <a:ext cx="1460500" cy="523220"/>
            </a:xfrm>
            <a:prstGeom prst="rect">
              <a:avLst/>
            </a:prstGeom>
            <a:noFill/>
          </p:spPr>
          <p:txBody>
            <a:bodyPr wrap="square" rtlCol="0">
              <a:spAutoFit/>
            </a:bodyPr>
            <a:lstStyle/>
            <a:p>
              <a:r>
                <a:rPr lang="en-US" sz="1400" dirty="0" smtClean="0"/>
                <a:t>Infrastructure Opportunity</a:t>
              </a:r>
              <a:endParaRPr lang="en-US" sz="1400" dirty="0"/>
            </a:p>
          </p:txBody>
        </p:sp>
      </p:grpSp>
      <p:cxnSp>
        <p:nvCxnSpPr>
          <p:cNvPr id="5" name="Straight Arrow Connector 4"/>
          <p:cNvCxnSpPr/>
          <p:nvPr/>
        </p:nvCxnSpPr>
        <p:spPr>
          <a:xfrm>
            <a:off x="822705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4828" y="3294855"/>
            <a:ext cx="721672" cy="646331"/>
          </a:xfrm>
          <a:prstGeom prst="rect">
            <a:avLst/>
          </a:prstGeom>
          <a:noFill/>
        </p:spPr>
        <p:txBody>
          <a:bodyPr wrap="none" rtlCol="0">
            <a:spAutoFit/>
          </a:bodyPr>
          <a:lstStyle/>
          <a:p>
            <a:r>
              <a:rPr lang="en-US" sz="1200" dirty="0"/>
              <a:t>Future</a:t>
            </a:r>
          </a:p>
          <a:p>
            <a:r>
              <a:rPr lang="en-US" sz="1200" dirty="0"/>
              <a:t>Present</a:t>
            </a:r>
          </a:p>
          <a:p>
            <a:r>
              <a:rPr lang="en-US" sz="1200" dirty="0"/>
              <a:t>Past</a:t>
            </a:r>
          </a:p>
        </p:txBody>
      </p:sp>
      <p:cxnSp>
        <p:nvCxnSpPr>
          <p:cNvPr id="22" name="Straight Arrow Connector 21"/>
          <p:cNvCxnSpPr/>
          <p:nvPr/>
        </p:nvCxnSpPr>
        <p:spPr>
          <a:xfrm>
            <a:off x="932321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94787" y="1726233"/>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Distribution</a:t>
            </a:r>
            <a:endParaRPr lang="en-US" sz="1200" dirty="0"/>
          </a:p>
        </p:txBody>
      </p:sp>
      <p:cxnSp>
        <p:nvCxnSpPr>
          <p:cNvPr id="29" name="Straight Arrow Connector 28"/>
          <p:cNvCxnSpPr/>
          <p:nvPr/>
        </p:nvCxnSpPr>
        <p:spPr>
          <a:xfrm>
            <a:off x="10759924"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30988" y="5124331"/>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a:t>Distribution</a:t>
            </a:r>
            <a:endParaRPr lang="en-US" sz="1200" dirty="0"/>
          </a:p>
        </p:txBody>
      </p:sp>
      <p:sp>
        <p:nvSpPr>
          <p:cNvPr id="32" name="TextBox 31"/>
          <p:cNvSpPr txBox="1"/>
          <p:nvPr/>
        </p:nvSpPr>
        <p:spPr>
          <a:xfrm>
            <a:off x="10945582" y="1697900"/>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Expectation</a:t>
            </a:r>
            <a:endParaRPr lang="en-US" sz="1200" dirty="0"/>
          </a:p>
        </p:txBody>
      </p:sp>
      <p:sp>
        <p:nvSpPr>
          <p:cNvPr id="33" name="TextBox 32"/>
          <p:cNvSpPr txBox="1"/>
          <p:nvPr/>
        </p:nvSpPr>
        <p:spPr>
          <a:xfrm>
            <a:off x="10881783" y="5095998"/>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smtClean="0"/>
              <a:t>Expectation</a:t>
            </a:r>
            <a:endParaRPr lang="en-US" sz="1200" dirty="0"/>
          </a:p>
        </p:txBody>
      </p:sp>
    </p:spTree>
    <p:extLst>
      <p:ext uri="{BB962C8B-B14F-4D97-AF65-F5344CB8AC3E}">
        <p14:creationId xmlns:p14="http://schemas.microsoft.com/office/powerpoint/2010/main" val="80125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2" y="304703"/>
            <a:ext cx="4974692" cy="724365"/>
          </a:xfrm>
        </p:spPr>
        <p:txBody>
          <a:bodyPr/>
          <a:lstStyle/>
          <a:p>
            <a:r>
              <a:rPr lang="en-US" dirty="0" smtClean="0">
                <a:solidFill>
                  <a:schemeClr val="accent3">
                    <a:alpha val="90000"/>
                  </a:schemeClr>
                </a:solidFill>
              </a:rPr>
              <a:t>Vibration</a:t>
            </a:r>
            <a:r>
              <a:rPr lang="en-US" dirty="0" smtClean="0"/>
              <a:t> on a Motor</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5" name="Content Placeholder 4"/>
          <p:cNvSpPr>
            <a:spLocks noGrp="1"/>
          </p:cNvSpPr>
          <p:nvPr>
            <p:ph sz="quarter" idx="15"/>
          </p:nvPr>
        </p:nvSpPr>
        <p:spPr>
          <a:xfrm>
            <a:off x="471951" y="1233488"/>
            <a:ext cx="4974693" cy="4649787"/>
          </a:xfrm>
        </p:spPr>
        <p:txBody>
          <a:bodyPr/>
          <a:lstStyle/>
          <a:p>
            <a:r>
              <a:rPr lang="en-US" sz="1800" dirty="0" smtClean="0">
                <a:solidFill>
                  <a:schemeClr val="tx1"/>
                </a:solidFill>
              </a:rPr>
              <a:t>The vibration of mechanical parts within industrial equipment can be analyzed by decomposing their waveform into component waveforms using the </a:t>
            </a:r>
            <a:r>
              <a:rPr lang="en-US" sz="1800" b="1" dirty="0" smtClean="0">
                <a:solidFill>
                  <a:schemeClr val="tx1"/>
                </a:solidFill>
              </a:rPr>
              <a:t>Fast Fourier Transform</a:t>
            </a:r>
            <a:r>
              <a:rPr lang="en-US" sz="1800" dirty="0" smtClean="0">
                <a:solidFill>
                  <a:schemeClr val="tx1"/>
                </a:solidFill>
              </a:rPr>
              <a:t>.</a:t>
            </a:r>
          </a:p>
          <a:p>
            <a:endParaRPr lang="en-US" sz="1800" dirty="0" smtClean="0">
              <a:solidFill>
                <a:schemeClr val="tx1"/>
              </a:solidFill>
            </a:endParaRPr>
          </a:p>
          <a:p>
            <a:r>
              <a:rPr lang="en-US" sz="1800" dirty="0">
                <a:solidFill>
                  <a:schemeClr val="tx1"/>
                </a:solidFill>
              </a:rPr>
              <a:t>A</a:t>
            </a:r>
            <a:r>
              <a:rPr lang="en-US" sz="1800" dirty="0" smtClean="0">
                <a:solidFill>
                  <a:schemeClr val="tx1"/>
                </a:solidFill>
              </a:rPr>
              <a:t>s </a:t>
            </a:r>
            <a:r>
              <a:rPr lang="en-US" sz="1800" dirty="0">
                <a:solidFill>
                  <a:schemeClr val="tx1"/>
                </a:solidFill>
              </a:rPr>
              <a:t>the </a:t>
            </a:r>
            <a:r>
              <a:rPr lang="en-US" sz="1800" dirty="0" smtClean="0">
                <a:solidFill>
                  <a:schemeClr val="tx1"/>
                </a:solidFill>
              </a:rPr>
              <a:t>bearing </a:t>
            </a:r>
            <a:r>
              <a:rPr lang="en-US" sz="1800" dirty="0">
                <a:solidFill>
                  <a:schemeClr val="tx1"/>
                </a:solidFill>
              </a:rPr>
              <a:t>wears the ball begins to slip rather than roll. The waveform then is non-periodic </a:t>
            </a:r>
            <a:r>
              <a:rPr lang="en-US" sz="1800" dirty="0" smtClean="0">
                <a:solidFill>
                  <a:schemeClr val="tx1"/>
                </a:solidFill>
              </a:rPr>
              <a:t>but becomes cyclostationary.</a:t>
            </a:r>
            <a:endParaRPr lang="en-US" sz="1800" dirty="0">
              <a:solidFill>
                <a:schemeClr val="tx1"/>
              </a:solidFill>
            </a:endParaRPr>
          </a:p>
          <a:p>
            <a:endParaRPr lang="en-US" sz="1800" dirty="0" smtClean="0">
              <a:solidFill>
                <a:schemeClr val="tx1"/>
              </a:solidFill>
            </a:endParaRPr>
          </a:p>
          <a:p>
            <a:r>
              <a:rPr lang="en-US" sz="1800" dirty="0">
                <a:solidFill>
                  <a:schemeClr val="tx1"/>
                </a:solidFill>
              </a:rPr>
              <a:t>The vibration status is </a:t>
            </a:r>
            <a:r>
              <a:rPr lang="en-US" sz="1800" dirty="0" smtClean="0">
                <a:solidFill>
                  <a:schemeClr val="tx1"/>
                </a:solidFill>
              </a:rPr>
              <a:t>often a predictor of the quality and so is </a:t>
            </a:r>
            <a:r>
              <a:rPr lang="en-US" sz="1800" dirty="0">
                <a:solidFill>
                  <a:schemeClr val="tx1"/>
                </a:solidFill>
              </a:rPr>
              <a:t>used for </a:t>
            </a:r>
            <a:r>
              <a:rPr lang="en-US" sz="1800" dirty="0" smtClean="0">
                <a:solidFill>
                  <a:schemeClr val="tx1"/>
                </a:solidFill>
              </a:rPr>
              <a:t>estimating the lifespan </a:t>
            </a:r>
            <a:r>
              <a:rPr lang="en-US" sz="1800" dirty="0">
                <a:solidFill>
                  <a:schemeClr val="tx1"/>
                </a:solidFill>
              </a:rPr>
              <a:t>of the ball </a:t>
            </a:r>
            <a:r>
              <a:rPr lang="en-US" sz="1800" dirty="0" smtClean="0">
                <a:solidFill>
                  <a:schemeClr val="tx1"/>
                </a:solidFill>
              </a:rPr>
              <a:t>bearing. </a:t>
            </a:r>
          </a:p>
          <a:p>
            <a:endParaRPr lang="en-US" sz="1800" dirty="0">
              <a:solidFill>
                <a:schemeClr val="tx1"/>
              </a:solidFill>
            </a:endParaRPr>
          </a:p>
          <a:p>
            <a:r>
              <a:rPr lang="en-US" sz="1800" dirty="0" smtClean="0">
                <a:solidFill>
                  <a:schemeClr val="tx1"/>
                </a:solidFill>
              </a:rPr>
              <a:t>The FFT can breakdown the waveform and be used to detect when cyclic slippage begins to occur on the bearings.</a:t>
            </a:r>
            <a:endParaRPr lang="en-US" sz="1800" dirty="0">
              <a:solidFill>
                <a:schemeClr val="tx1"/>
              </a:solidFill>
            </a:endParaRPr>
          </a:p>
        </p:txBody>
      </p:sp>
      <p:pic>
        <p:nvPicPr>
          <p:cNvPr id="1026" name="Picture 2" descr="Image result for eng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25" y="0"/>
            <a:ext cx="6505575" cy="975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a:solidFill>
                  <a:schemeClr val="accent3">
                    <a:alpha val="90000"/>
                  </a:schemeClr>
                </a:solidFill>
              </a:rPr>
              <a:t>CRISP-DM</a:t>
            </a:r>
            <a:r>
              <a:rPr lang="en-US" dirty="0"/>
              <a:t>: An Approach to Understanding Data</a:t>
            </a:r>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graphicFrame>
        <p:nvGraphicFramePr>
          <p:cNvPr id="6" name="Content Placeholder 5"/>
          <p:cNvGraphicFramePr>
            <a:graphicFrameLocks noGrp="1"/>
          </p:cNvGraphicFramePr>
          <p:nvPr>
            <p:ph sz="quarter" idx="15"/>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7535956" y="2831478"/>
            <a:ext cx="1255059" cy="1102659"/>
            <a:chOff x="6669181" y="2831478"/>
            <a:chExt cx="1255059" cy="1102659"/>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sp>
        <p:nvSpPr>
          <p:cNvPr id="3" name="TextBox 2"/>
          <p:cNvSpPr txBox="1"/>
          <p:nvPr/>
        </p:nvSpPr>
        <p:spPr>
          <a:xfrm>
            <a:off x="619125" y="1352550"/>
            <a:ext cx="4124325" cy="3416320"/>
          </a:xfrm>
          <a:prstGeom prst="rect">
            <a:avLst/>
          </a:prstGeom>
          <a:noFill/>
        </p:spPr>
        <p:txBody>
          <a:bodyPr wrap="square" rtlCol="0">
            <a:spAutoFit/>
          </a:bodyPr>
          <a:lstStyle/>
          <a:p>
            <a:r>
              <a:rPr lang="en-US" dirty="0" smtClean="0">
                <a:latin typeface="+mn-lt"/>
              </a:rPr>
              <a:t>CRISP-DM stands for </a:t>
            </a:r>
            <a:r>
              <a:rPr lang="en-US" b="1" dirty="0"/>
              <a:t>Cross-industry standard process for data </a:t>
            </a:r>
            <a:r>
              <a:rPr lang="en-US" b="1" dirty="0" smtClean="0"/>
              <a:t>mining</a:t>
            </a:r>
            <a:r>
              <a:rPr lang="en-US" dirty="0"/>
              <a:t>, and it is a standard based upon a wide poll of industry data scientists</a:t>
            </a:r>
            <a:r>
              <a:rPr lang="en-US" dirty="0" smtClean="0"/>
              <a:t>.</a:t>
            </a:r>
          </a:p>
          <a:p>
            <a:endParaRPr lang="en-US" dirty="0"/>
          </a:p>
          <a:p>
            <a:r>
              <a:rPr lang="en-US" dirty="0" smtClean="0"/>
              <a:t>CRISP-DM break the process of data mining into several distinct steps.</a:t>
            </a:r>
          </a:p>
          <a:p>
            <a:endParaRPr lang="en-US" dirty="0"/>
          </a:p>
          <a:p>
            <a:r>
              <a:rPr lang="en-US" dirty="0" smtClean="0"/>
              <a:t>CRISP-DM notes that the data mining is a process of continuous improvement and that is continues even after a solution is deployed</a:t>
            </a:r>
          </a:p>
        </p:txBody>
      </p:sp>
    </p:spTree>
    <p:extLst>
      <p:ext uri="{BB962C8B-B14F-4D97-AF65-F5344CB8AC3E}">
        <p14:creationId xmlns:p14="http://schemas.microsoft.com/office/powerpoint/2010/main" val="1420218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6.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65162</TotalTime>
  <Words>3220</Words>
  <Application>Microsoft Office PowerPoint</Application>
  <PresentationFormat>Widescreen</PresentationFormat>
  <Paragraphs>513</Paragraphs>
  <Slides>45</Slides>
  <Notes>21</Notes>
  <HiddenSlides>2</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45</vt:i4>
      </vt:variant>
    </vt:vector>
  </HeadingPairs>
  <TitlesOfParts>
    <vt:vector size="58" baseType="lpstr">
      <vt:lpstr>Arial</vt:lpstr>
      <vt:lpstr>Calibri</vt:lpstr>
      <vt:lpstr>Corbel</vt:lpstr>
      <vt:lpstr>Intel Clear</vt:lpstr>
      <vt:lpstr>Intel Clear Light</vt:lpstr>
      <vt:lpstr>Intel Clear Pro</vt:lpstr>
      <vt:lpstr>Wingdings</vt:lpstr>
      <vt:lpstr>2_Intel 20150715</vt:lpstr>
      <vt:lpstr>3_Intel 20150715</vt:lpstr>
      <vt:lpstr>4_Intel 20150715</vt:lpstr>
      <vt:lpstr>5_Intel 20150715</vt:lpstr>
      <vt:lpstr>Int_PPT Template_ClearPro_16x9</vt:lpstr>
      <vt:lpstr>Intel 20150715</vt:lpstr>
      <vt:lpstr>Webinar 3:  IoT Analytics &amp; Computer Vision in Industry 4.0</vt:lpstr>
      <vt:lpstr>PowerPoint Presentation</vt:lpstr>
      <vt:lpstr>Defining Predictive Analytics</vt:lpstr>
      <vt:lpstr>PowerPoint Presentation</vt:lpstr>
      <vt:lpstr>Predictive Analytics   Used in Healthcare</vt:lpstr>
      <vt:lpstr>Predictive Analytics Use in Industrial Manufacturing</vt:lpstr>
      <vt:lpstr>Analytics Maturity Curve</vt:lpstr>
      <vt:lpstr>Vibration on a Motor</vt:lpstr>
      <vt:lpstr>CRISP-DM: An Approach to Understanding Data</vt:lpstr>
      <vt:lpstr>Reminders for Data Scientists</vt:lpstr>
      <vt:lpstr>Clearly Actionable Data</vt:lpstr>
      <vt:lpstr>Algorithms in the Predictive Modeling Toolkit </vt:lpstr>
      <vt:lpstr>What is a Predictive model?</vt:lpstr>
      <vt:lpstr>Parametric Vs Non-Parametric</vt:lpstr>
      <vt:lpstr>Supervised vs. Unsupervised</vt:lpstr>
      <vt:lpstr>Regression algorithms</vt:lpstr>
      <vt:lpstr>Decision Tree</vt:lpstr>
      <vt:lpstr>Naïve Bayes</vt:lpstr>
      <vt:lpstr>K - Nearest neighbor algorithm </vt:lpstr>
      <vt:lpstr>Dimensionality Reduction Algorithms</vt:lpstr>
      <vt:lpstr>Gradient Boosting Algorithms</vt:lpstr>
      <vt:lpstr>Analytics Maturity Curve: Neural Networks</vt:lpstr>
      <vt:lpstr>Computer Vision at the EDGE</vt:lpstr>
      <vt:lpstr>PowerPoint Presentation</vt:lpstr>
      <vt:lpstr>PowerPoint Presentation</vt:lpstr>
      <vt:lpstr>Applications of Computer Vision</vt:lpstr>
      <vt:lpstr>PowerPoint Presentation</vt:lpstr>
      <vt:lpstr>OpenCV* Library</vt:lpstr>
      <vt:lpstr>HAAR Cascades in OpenCV*</vt:lpstr>
      <vt:lpstr>PowerPoint Presentation</vt:lpstr>
      <vt:lpstr>Artificial Intelligence  is playing a large role in emerging predictive systems</vt:lpstr>
      <vt:lpstr>Predictive Analytics and Computer Vision NEED Compute At the Edge</vt:lpstr>
      <vt:lpstr>Training and Inference </vt:lpstr>
      <vt:lpstr>PowerPoint Presentation</vt:lpstr>
      <vt:lpstr>PowerPoint Presentation</vt:lpstr>
      <vt:lpstr>Industries and Advantage</vt:lpstr>
      <vt:lpstr>Predictive Analytics </vt:lpstr>
      <vt:lpstr>PowerPoint Presentation</vt:lpstr>
      <vt:lpstr>Industries Benefiting from predictive Analytics </vt:lpstr>
      <vt:lpstr>PowerPoint Presentation</vt:lpstr>
      <vt:lpstr>PowerPoint Presentation</vt:lpstr>
      <vt:lpstr>Importance of Domain Knowledge</vt:lpstr>
      <vt:lpstr>Statistics, Probability, and Information Theory for Predictive Modeling </vt:lpstr>
      <vt:lpstr>EXPECTATION</vt:lpstr>
      <vt:lpstr>Central limit theorem</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1185</cp:revision>
  <cp:lastPrinted>2017-11-20T21:45:02Z</cp:lastPrinted>
  <dcterms:created xsi:type="dcterms:W3CDTF">2017-05-17T21:52:06Z</dcterms:created>
  <dcterms:modified xsi:type="dcterms:W3CDTF">2018-04-09T04:02:24Z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SSG ENABLING GROUP</vt:lpwstr>
  </property>
  <property fmtid="{D5CDD505-2E9C-101B-9397-08002B2CF9AE}" pid="5" name="CTP_TimeStamp">
    <vt:lpwstr>2018-04-09 04:02:23Z</vt:lpwstr>
  </property>
  <property fmtid="{D5CDD505-2E9C-101B-9397-08002B2CF9AE}" pid="6" name="CTPClassification">
    <vt:lpwstr>CTP_IC</vt:lpwstr>
  </property>
</Properties>
</file>